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media/image5.jpeg" ContentType="image/jpeg"/>
  <Override PartName="/ppt/media/image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1pPr>
    <a:lvl2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2pPr>
    <a:lvl3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3pPr>
    <a:lvl4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4pPr>
    <a:lvl5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5pPr>
    <a:lvl6pPr marL="0" marR="0" indent="22860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6pPr>
    <a:lvl7pPr marL="0" marR="0" indent="27432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7pPr>
    <a:lvl8pPr marL="0" marR="0" indent="32004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8pPr>
    <a:lvl9pPr marL="0" marR="0" indent="36576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roxima Nova"/>
          <a:ea typeface="Proxima Nova"/>
          <a:cs typeface="Proxima Nov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AEAEA"/>
          </a:solidFill>
        </a:fill>
      </a:tcStyle>
    </a:band2H>
    <a:firstCol>
      <a:tcTxStyle b="on" i="off">
        <a:font>
          <a:latin typeface="Proxima Nova"/>
          <a:ea typeface="Proxima Nova"/>
          <a:cs typeface="Proxima Nova"/>
        </a:font>
        <a:srgbClr val="4CA5D2"/>
      </a:tcTxStyle>
      <a:tcStyle>
        <a:tcBdr>
          <a:left>
            <a:ln w="12700" cap="flat">
              <a:noFill/>
              <a:miter lim="400000"/>
            </a:ln>
          </a:left>
          <a:right>
            <a:ln w="50800" cap="flat">
              <a:solidFill>
                <a:srgbClr val="03A8D6"/>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ff" i="off">
        <a:font>
          <a:latin typeface="Proxima Nova Medium"/>
          <a:ea typeface="Proxima Nova Medium"/>
          <a:cs typeface="Proxima Nova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50800" cap="flat">
              <a:solidFill>
                <a:srgbClr val="0BA8D6"/>
              </a:solidFill>
              <a:prstDash val="solid"/>
              <a:miter lim="400000"/>
            </a:ln>
          </a:top>
          <a:bottom>
            <a:ln w="12700" cap="flat">
              <a:noFill/>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Proxima Nova"/>
          <a:ea typeface="Proxima Nova"/>
          <a:cs typeface="Proxima Nova"/>
        </a:font>
        <a:srgbClr val="4CA5D2"/>
      </a:tcTxStyle>
      <a:tcStyle>
        <a:tcBdr>
          <a:left>
            <a:ln w="12700" cap="flat">
              <a:solidFill>
                <a:srgbClr val="000000"/>
              </a:solidFill>
              <a:prstDash val="solid"/>
              <a:miter lim="400000"/>
            </a:ln>
          </a:left>
          <a:right>
            <a:ln w="12700" cap="flat">
              <a:solidFill>
                <a:srgbClr val="000000"/>
              </a:solidFill>
              <a:prstDash val="solid"/>
              <a:miter lim="400000"/>
            </a:ln>
          </a:right>
          <a:top>
            <a:ln w="12700" cap="flat">
              <a:noFill/>
              <a:miter lim="400000"/>
            </a:ln>
          </a:top>
          <a:bottom>
            <a:ln w="50800" cap="flat">
              <a:solidFill>
                <a:srgbClr val="03A8D6"/>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Proxima Nova"/>
          <a:ea typeface="Proxima Nova"/>
          <a:cs typeface="Proxima Nova"/>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wholeTbl>
    <a:band2H>
      <a:tcTxStyle b="def" i="def"/>
      <a:tcStyle>
        <a:tcBdr/>
        <a:fill>
          <a:solidFill>
            <a:srgbClr val="EAEAEA"/>
          </a:solidFill>
        </a:fill>
      </a:tcStyle>
    </a:band2H>
    <a:firstCol>
      <a:tcTxStyle b="off" i="off">
        <a:font>
          <a:latin typeface="Proxima Nova Medium"/>
          <a:ea typeface="Proxima Nova Medium"/>
          <a:cs typeface="Proxima Nova Medium"/>
        </a:font>
        <a:srgbClr val="000000"/>
      </a:tcTxStyle>
      <a:tcStyle>
        <a:tcBdr>
          <a:left>
            <a:ln w="12700" cap="flat">
              <a:noFill/>
              <a:miter lim="400000"/>
            </a:ln>
          </a:left>
          <a:right>
            <a:ln w="25400" cap="flat">
              <a:solidFill>
                <a:srgbClr val="008ABA"/>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firstCol>
    <a:lastRow>
      <a:tcTxStyle b="off" i="off">
        <a:font>
          <a:latin typeface="Proxima Nova Medium"/>
          <a:ea typeface="Proxima Nova Medium"/>
          <a:cs typeface="Proxima Nova Medium"/>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008ABA"/>
              </a:solidFill>
              <a:prstDash val="solid"/>
              <a:miter lim="400000"/>
            </a:ln>
          </a:top>
          <a:bottom>
            <a:ln w="12700" cap="flat">
              <a:noFill/>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lastRow>
    <a:firstRow>
      <a:tcTxStyle b="on" i="off">
        <a:font>
          <a:latin typeface="Proxima Nova"/>
          <a:ea typeface="Proxima Nova"/>
          <a:cs typeface="Proxima Nova"/>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noFill/>
              <a:miter lim="400000"/>
            </a:ln>
          </a:top>
          <a:bottom>
            <a:ln w="12700" cap="flat">
              <a:noFill/>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ADEFF"/>
          </a:solidFill>
        </a:fill>
      </a:tcStyle>
    </a:firstRow>
  </a:tblStyle>
  <a:tblStyle styleId="{EEE7283C-3CF3-47DC-8721-378D4A62B228}" styleName="">
    <a:tblBg/>
    <a:wholeTbl>
      <a:tcTxStyle b="off" i="off">
        <a:font>
          <a:latin typeface="Proxima Nova"/>
          <a:ea typeface="Proxima Nova"/>
          <a:cs typeface="Proxima Nova"/>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FFFFFF"/>
          </a:solidFill>
        </a:fill>
      </a:tcStyle>
    </a:wholeTbl>
    <a:band2H>
      <a:tcTxStyle b="def" i="def"/>
      <a:tcStyle>
        <a:tcBdr/>
        <a:fill>
          <a:solidFill>
            <a:srgbClr val="EAEAEB"/>
          </a:solidFill>
        </a:fill>
      </a:tcStyle>
    </a:band2H>
    <a:firstCol>
      <a:tcTxStyle b="off" i="off">
        <a:font>
          <a:latin typeface="Proxima Nova Medium"/>
          <a:ea typeface="Proxima Nova Medium"/>
          <a:cs typeface="Proxima Nova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hueOff val="390196"/>
              <a:satOff val="16169"/>
              <a:lumOff val="-19584"/>
            </a:schemeClr>
          </a:solidFill>
        </a:fill>
      </a:tcStyle>
    </a:firstCol>
    <a:lastRow>
      <a:tcTxStyle b="off" i="off">
        <a:font>
          <a:latin typeface="Proxima Nova"/>
          <a:ea typeface="Proxima Nova"/>
          <a:cs typeface="Proxima Nova"/>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FFFFFF"/>
          </a:solidFill>
        </a:fill>
      </a:tcStyle>
    </a:lastRow>
    <a:firstRow>
      <a:tcTxStyle b="off" i="off">
        <a:font>
          <a:latin typeface="Proxima Nova Medium"/>
          <a:ea typeface="Proxima Nova Medium"/>
          <a:cs typeface="Proxima Nova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2">
              <a:hueOff val="312616"/>
              <a:satOff val="21048"/>
              <a:lumOff val="-29411"/>
            </a:schemeClr>
          </a:solidFill>
        </a:fill>
      </a:tcStyle>
    </a:firstRow>
  </a:tblStyle>
  <a:tblStyle styleId="{CF821DB8-F4EB-4A41-A1BA-3FCAFE7338EE}" styleName="">
    <a:tblBg/>
    <a:wholeTbl>
      <a:tcTxStyle b="off" i="off">
        <a:font>
          <a:latin typeface="Proxima Nova"/>
          <a:ea typeface="Proxima Nova"/>
          <a:cs typeface="Proxima Nova"/>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D238"/>
          </a:solidFill>
        </a:fill>
      </a:tcStyle>
    </a:firstCol>
    <a:lastRow>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F7EA"/>
          </a:solidFill>
        </a:fill>
      </a:tcStyle>
    </a:lastRow>
    <a:firstRow>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A00"/>
          </a:solidFill>
        </a:fill>
      </a:tcStyle>
    </a:firstRow>
  </a:tblStyle>
  <a:tblStyle styleId="{33BA23B1-9221-436E-865A-0063620EA4FD}" styleName="">
    <a:tblBg/>
    <a:wholeTbl>
      <a:tcTxStyle b="off" i="off">
        <a:font>
          <a:latin typeface="Proxima Nova"/>
          <a:ea typeface="Proxima Nova"/>
          <a:cs typeface="Proxima Nova"/>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wholeTbl>
    <a:band2H>
      <a:tcTxStyle b="def" i="def"/>
      <a:tcStyle>
        <a:tcBdr/>
        <a:fill>
          <a:solidFill>
            <a:srgbClr val="EBEBEB"/>
          </a:solidFill>
        </a:fill>
      </a:tcStyle>
    </a:band2H>
    <a:firstCol>
      <a:tcTxStyle b="on" i="off">
        <a:font>
          <a:latin typeface="Proxima Nova"/>
          <a:ea typeface="Proxima Nova"/>
          <a:cs typeface="Proxima Nova"/>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219922"/>
              <a:satOff val="-56679"/>
              <a:lumOff val="-26479"/>
            </a:schemeClr>
          </a:solidFill>
        </a:fill>
      </a:tcStyle>
    </a:firstCol>
    <a:lastRow>
      <a:tcTxStyle b="off" i="off">
        <a:font>
          <a:latin typeface="Proxima Nova Medium"/>
          <a:ea typeface="Proxima Nova Medium"/>
          <a:cs typeface="Proxima Nova Medium"/>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AEBEB"/>
          </a:solidFill>
        </a:fill>
      </a:tcStyle>
    </a:lastRow>
    <a:firstRow>
      <a:tcTxStyle b="on" i="off">
        <a:font>
          <a:latin typeface="Proxima Nova"/>
          <a:ea typeface="Proxima Nova"/>
          <a:cs typeface="Proxima Nova"/>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228106"/>
              <a:satOff val="-38633"/>
              <a:lumOff val="-17889"/>
            </a:schemeClr>
          </a:solidFill>
        </a:fill>
      </a:tcStyle>
    </a:firstRow>
  </a:tblStyle>
  <a:tblStyle styleId="{2708684C-4D16-4618-839F-0558EEFCDFE6}" styleName="">
    <a:tblBg/>
    <a:wholeTbl>
      <a:tcTxStyle b="off" i="off">
        <a:font>
          <a:latin typeface="Proxima Nova"/>
          <a:ea typeface="Proxima Nova"/>
          <a:cs typeface="Proxima Nova"/>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5D5D5"/>
          </a:solidFill>
        </a:fill>
      </a:tcStyle>
    </a:wholeTbl>
    <a:band2H>
      <a:tcTxStyle b="def" i="def"/>
      <a:tcStyle>
        <a:tcBdr/>
        <a:fill>
          <a:solidFill>
            <a:srgbClr val="BBBBBB"/>
          </a:solidFill>
        </a:fill>
      </a:tcStyle>
    </a:band2H>
    <a:firstCol>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E5E5E"/>
          </a:solidFill>
        </a:fill>
      </a:tcStyle>
    </a:firstCol>
    <a:lastRow>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29292"/>
          </a:solidFill>
        </a:fill>
      </a:tcStyle>
    </a:lastRow>
    <a:firstRow>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view3D>
      <c:rotX val="18"/>
      <c:hPercent val="60"/>
      <c:rotY val="18"/>
      <c:depthPercent val="31"/>
      <c:rAngAx val="0"/>
      <c:perspective val="30"/>
    </c:view3D>
    <c:floor>
      <c:spPr>
        <a:noFill/>
        <a:ln>
          <a:noFill/>
        </a:ln>
        <a:effectLst/>
        <a:sp3d/>
      </c:spPr>
    </c:floor>
    <c:sideWall>
      <c:spPr>
        <a:noFill/>
        <a:ln>
          <a:noFill/>
        </a:ln>
        <a:effectLst/>
        <a:sp3d/>
      </c:spPr>
    </c:sideWall>
    <c:backWall>
      <c:spPr>
        <a:noFill/>
        <a:ln>
          <a:noFill/>
        </a:ln>
        <a:effectLst/>
        <a:sp3d/>
      </c:spPr>
    </c:backWall>
    <c:plotArea>
      <c:layout>
        <c:manualLayout>
          <c:layoutTarget val="inner"/>
          <c:xMode val="edge"/>
          <c:yMode val="edge"/>
          <c:x val="0.005"/>
          <c:y val="0.005"/>
          <c:w val="0.99"/>
          <c:h val="0.9875"/>
        </c:manualLayout>
      </c:layout>
      <c:bar3DChart>
        <c:barDir val="col"/>
        <c:grouping val="clustered"/>
        <c:varyColors val="0"/>
        <c:ser>
          <c:idx val="0"/>
          <c:order val="0"/>
          <c:tx>
            <c:strRef>
              <c:f>Sheet1!$A$2</c:f>
              <c:strCache>
                <c:ptCount val="1"/>
                <c:pt idx="0">
                  <c:v>Región 1</c:v>
                </c:pt>
              </c:strCache>
            </c:strRef>
          </c:tx>
          <c:spPr>
            <a:solidFill>
              <a:schemeClr val="accent1">
                <a:hueOff val="-61588"/>
                <a:lumOff val="20233"/>
              </a:schemeClr>
            </a:solidFill>
            <a:ln w="12700" cap="flat">
              <a:noFill/>
              <a:miter lim="400000"/>
            </a:ln>
            <a:effectLst>
              <a:outerShdw sx="100000" sy="100000" kx="0" ky="0" algn="tl" rotWithShape="1" blurRad="127000" dist="0" dir="7800000">
                <a:srgbClr val="000000">
                  <a:alpha val="50000"/>
                </a:srgbClr>
              </a:outerShdw>
            </a:effectLst>
            <a:sp3d prstMaterial="matte"/>
          </c:spPr>
          <c:invertIfNegative val="0"/>
          <c:dLbls>
            <c:numFmt formatCode="#,##0" sourceLinked="0"/>
            <c:txPr>
              <a:bodyPr/>
              <a:lstStyle/>
              <a:p>
                <a:pPr>
                  <a:defRPr b="0" i="0" strike="noStrike" sz="5000" u="none">
                    <a:solidFill>
                      <a:srgbClr val="FFFFFF"/>
                    </a:solidFill>
                    <a:latin typeface="Proxima Nova"/>
                  </a:defRPr>
                </a:pPr>
              </a:p>
            </c:txPr>
            <c:showLegendKey val="0"/>
            <c:showVal val="0"/>
            <c:showCatName val="0"/>
            <c:showSerName val="0"/>
            <c:showPercent val="0"/>
            <c:showBubbleSize val="0"/>
            <c:showLeaderLines val="0"/>
          </c:dLbls>
          <c:cat>
            <c:strRef>
              <c:f>Sheet1!$B$1:$C$1</c:f>
              <c:strCache>
                <c:ptCount val="2"/>
                <c:pt idx="0">
                  <c:v>ANALISIS</c:v>
                </c:pt>
                <c:pt idx="1">
                  <c:v>UNIVARIADOS</c:v>
                </c:pt>
              </c:strCache>
            </c:strRef>
          </c:cat>
          <c:val>
            <c:numRef>
              <c:f>Sheet1!$B$2:$C$2</c:f>
              <c:numCache>
                <c:ptCount val="2"/>
                <c:pt idx="0">
                  <c:v>17.000000</c:v>
                </c:pt>
                <c:pt idx="1">
                  <c:v>26.000000</c:v>
                </c:pt>
              </c:numCache>
            </c:numRef>
          </c:val>
          <c:shape val="box"/>
        </c:ser>
        <c:gapWidth val="40"/>
        <c:gapDepth val="150"/>
        <c:shape val="box"/>
        <c:axId val="2094734552"/>
        <c:axId val="2094734553"/>
        <c:axId val="2094734554"/>
      </c:bar3DChart>
      <c:catAx>
        <c:axId val="2094734552"/>
        <c:scaling>
          <c:orientation val="minMax"/>
        </c:scaling>
        <c:delete val="0"/>
        <c:axPos val="b"/>
        <c:numFmt formatCode="General" sourceLinked="0"/>
        <c:majorTickMark val="none"/>
        <c:minorTickMark val="none"/>
        <c:tickLblPos val="low"/>
        <c:spPr>
          <a:ln w="12700" cap="flat">
            <a:noFill/>
            <a:prstDash val="solid"/>
            <a:miter lim="400000"/>
          </a:ln>
        </c:spPr>
        <c:txPr>
          <a:bodyPr rot="0"/>
          <a:lstStyle/>
          <a:p>
            <a:pPr>
              <a:defRPr b="0" i="0" strike="noStrike" sz="3400" u="none">
                <a:solidFill>
                  <a:srgbClr val="FFFFFF"/>
                </a:solidFill>
                <a:latin typeface="Proxima Nova"/>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high"/>
        <c:spPr>
          <a:ln w="12700" cap="flat">
            <a:noFill/>
            <a:prstDash val="solid"/>
            <a:miter lim="400000"/>
          </a:ln>
        </c:spPr>
        <c:txPr>
          <a:bodyPr rot="0"/>
          <a:lstStyle/>
          <a:p>
            <a:pPr>
              <a:defRPr b="0" i="0" strike="noStrike" sz="3400" u="none">
                <a:solidFill>
                  <a:srgbClr val="000000"/>
                </a:solidFill>
                <a:latin typeface="Proxima Nova"/>
              </a:defRPr>
            </a:pPr>
          </a:p>
        </c:txPr>
        <c:crossAx val="2094734552"/>
        <c:crosses val="autoZero"/>
        <c:crossBetween val="between"/>
        <c:majorUnit val="6.5"/>
        <c:minorUnit val="3.25"/>
      </c:valAx>
      <c:serAx>
        <c:axId val="2094734554"/>
        <c:scaling>
          <c:orientation val="minMax"/>
        </c:scaling>
        <c:delete val="0"/>
        <c:axPos val="b"/>
        <c:majorTickMark val="out"/>
        <c:minorTickMark val="none"/>
        <c:tickLblPos val="none"/>
        <c:spPr>
          <a:ln w="12700" cap="flat">
            <a:noFill/>
            <a:prstDash val="solid"/>
            <a:miter lim="400000"/>
          </a:ln>
        </c:spPr>
        <c:crossAx val="2094734553"/>
        <c:crosses val="autoZero"/>
        <c:tickLblSkip val="1"/>
      </c:serAx>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view3D>
      <c:rotX val="15"/>
      <c:hPercent val="81"/>
      <c:rotY val="40"/>
      <c:depthPercent val="66"/>
      <c:rAngAx val="0"/>
      <c:perspective val="30"/>
    </c:view3D>
    <c:floor>
      <c:spPr>
        <a:noFill/>
        <a:ln>
          <a:noFill/>
        </a:ln>
        <a:effectLst/>
        <a:sp3d/>
      </c:spPr>
    </c:floor>
    <c:sideWall>
      <c:spPr>
        <a:noFill/>
        <a:ln>
          <a:noFill/>
        </a:ln>
        <a:effectLst/>
        <a:sp3d/>
      </c:spPr>
    </c:sideWall>
    <c:backWall>
      <c:spPr>
        <a:noFill/>
        <a:ln>
          <a:noFill/>
        </a:ln>
        <a:effectLst/>
        <a:sp3d/>
      </c:spPr>
    </c:backWall>
    <c:plotArea>
      <c:layout>
        <c:manualLayout>
          <c:layoutTarget val="inner"/>
          <c:xMode val="edge"/>
          <c:yMode val="edge"/>
          <c:x val="0.005"/>
          <c:y val="0.005"/>
          <c:w val="0.99"/>
          <c:h val="0.9875"/>
        </c:manualLayout>
      </c:layout>
      <c:line3DChart>
        <c:grouping val="standard"/>
        <c:varyColors val="0"/>
        <c:ser>
          <c:idx val="0"/>
          <c:order val="0"/>
          <c:tx>
            <c:strRef>
              <c:f>Sheet1!$A$2</c:f>
              <c:strCache>
                <c:ptCount val="1"/>
                <c:pt idx="0">
                  <c:v>Región 1</c:v>
                </c:pt>
              </c:strCache>
            </c:strRef>
          </c:tx>
          <c:spPr>
            <a:solidFill>
              <a:schemeClr val="accent4">
                <a:hueOff val="609139"/>
                <a:lumOff val="16169"/>
              </a:schemeClr>
            </a:solidFill>
            <a:effectLst>
              <a:outerShdw sx="100000" sy="100000" kx="0" ky="0" algn="tl" rotWithShape="1" blurRad="63500" dist="38100" dir="7800000">
                <a:srgbClr val="000000">
                  <a:alpha val="50000"/>
                </a:srgbClr>
              </a:outerShdw>
            </a:effectLst>
            <a:sp3d prstMaterial="matte"/>
          </c:spPr>
          <c:marker>
            <c:symbol val="circle"/>
            <c:size val="5"/>
            <c:spPr>
              <a:solidFill>
                <a:srgbClr val="FFFFFF"/>
              </a:solidFill>
              <a:ln w="76200" cap="flat">
                <a:solidFill>
                  <a:schemeClr val="accent3">
                    <a:hueOff val="62094"/>
                    <a:lumOff val="-11281"/>
                  </a:schemeClr>
                </a:solidFill>
                <a:prstDash val="solid"/>
                <a:miter lim="400000"/>
              </a:ln>
              <a:effectLst/>
            </c:spPr>
          </c:marker>
          <c:dLbls>
            <c:numFmt formatCode="#,##0" sourceLinked="0"/>
            <c:txPr>
              <a:bodyPr/>
              <a:lstStyle/>
              <a:p>
                <a:pPr>
                  <a:defRPr b="0" i="0" strike="noStrike" sz="5000" u="none">
                    <a:solidFill>
                      <a:srgbClr val="000000"/>
                    </a:solidFill>
                    <a:latin typeface="Proxima Nova"/>
                  </a:defRPr>
                </a:pPr>
              </a:p>
            </c:txPr>
            <c:showLegendKey val="0"/>
            <c:showVal val="0"/>
            <c:showCatName val="0"/>
            <c:showSerName val="0"/>
            <c:showPercent val="0"/>
            <c:showBubbleSize val="0"/>
            <c:showLeaderLines val="0"/>
          </c:dLbls>
          <c:cat>
            <c:strRef>
              <c:f>Sheet1!$B$1:$C$1</c:f>
              <c:strCache>
                <c:ptCount val="2"/>
                <c:pt idx="0">
                  <c:v>ANALISIS</c:v>
                </c:pt>
                <c:pt idx="1">
                  <c:v>BIVARIADOS</c:v>
                </c:pt>
              </c:strCache>
            </c:strRef>
          </c:cat>
          <c:val>
            <c:numRef>
              <c:f>Sheet1!$B$2:$C$2</c:f>
              <c:numCache>
                <c:ptCount val="2"/>
                <c:pt idx="0">
                  <c:v>32.000000</c:v>
                </c:pt>
                <c:pt idx="1">
                  <c:v>58.000000</c:v>
                </c:pt>
              </c:numCache>
            </c:numRef>
          </c:val>
          <c:smooth val="0"/>
        </c:ser>
        <c:ser>
          <c:idx val="1"/>
          <c:order val="1"/>
          <c:tx>
            <c:strRef>
              <c:f>Sheet1!$A$3</c:f>
              <c:strCache>
                <c:ptCount val="1"/>
                <c:pt idx="0">
                  <c:v>Región 2</c:v>
                </c:pt>
              </c:strCache>
            </c:strRef>
          </c:tx>
          <c:spPr>
            <a:solidFill>
              <a:srgbClr val="EF5FA7"/>
            </a:solidFill>
            <a:effectLst>
              <a:outerShdw sx="100000" sy="100000" kx="0" ky="0" algn="tl" rotWithShape="1" blurRad="63500" dist="38100" dir="7800000">
                <a:srgbClr val="000000">
                  <a:alpha val="50000"/>
                </a:srgbClr>
              </a:outerShdw>
            </a:effectLst>
            <a:sp3d prstMaterial="matte"/>
          </c:spPr>
          <c:marker>
            <c:symbol val="circle"/>
            <c:size val="5"/>
            <c:spPr>
              <a:solidFill>
                <a:srgbClr val="FFFFFF"/>
              </a:solidFill>
              <a:ln w="76200" cap="flat">
                <a:solidFill>
                  <a:schemeClr val="accent6">
                    <a:hueOff val="-228106"/>
                    <a:satOff val="-38633"/>
                    <a:lumOff val="-17889"/>
                  </a:schemeClr>
                </a:solidFill>
                <a:prstDash val="solid"/>
                <a:miter lim="400000"/>
              </a:ln>
              <a:effectLst/>
            </c:spPr>
          </c:marker>
          <c:dLbls>
            <c:numFmt formatCode="#,##0" sourceLinked="0"/>
            <c:txPr>
              <a:bodyPr/>
              <a:lstStyle/>
              <a:p>
                <a:pPr>
                  <a:defRPr b="0" i="0" strike="noStrike" sz="5000" u="none">
                    <a:solidFill>
                      <a:srgbClr val="000000"/>
                    </a:solidFill>
                    <a:latin typeface="Proxima Nova"/>
                  </a:defRPr>
                </a:pPr>
              </a:p>
            </c:txPr>
            <c:showLegendKey val="0"/>
            <c:showVal val="0"/>
            <c:showCatName val="0"/>
            <c:showSerName val="0"/>
            <c:showPercent val="0"/>
            <c:showBubbleSize val="0"/>
            <c:showLeaderLines val="0"/>
          </c:dLbls>
          <c:cat>
            <c:strRef>
              <c:f>Sheet1!$B$1:$C$1</c:f>
              <c:strCache>
                <c:ptCount val="2"/>
                <c:pt idx="0">
                  <c:v>ANALISIS</c:v>
                </c:pt>
                <c:pt idx="1">
                  <c:v>BIVARIADOS</c:v>
                </c:pt>
              </c:strCache>
            </c:strRef>
          </c:cat>
          <c:val>
            <c:numRef>
              <c:f>Sheet1!$B$3:$C$3</c:f>
              <c:numCache>
                <c:ptCount val="2"/>
                <c:pt idx="0">
                  <c:v>55.000000</c:v>
                </c:pt>
                <c:pt idx="1">
                  <c:v>43.000000</c:v>
                </c:pt>
              </c:numCache>
            </c:numRef>
          </c:val>
          <c:smooth val="0"/>
        </c:ser>
        <c:gapDepth val="150"/>
        <c:axId val="2094734552"/>
        <c:axId val="2094734553"/>
        <c:axId val="2094734554"/>
      </c:line3DChart>
      <c:catAx>
        <c:axId val="2094734552"/>
        <c:scaling>
          <c:orientation val="minMax"/>
        </c:scaling>
        <c:delete val="0"/>
        <c:axPos val="b"/>
        <c:numFmt formatCode="General" sourceLinked="0"/>
        <c:majorTickMark val="none"/>
        <c:minorTickMark val="none"/>
        <c:tickLblPos val="low"/>
        <c:spPr>
          <a:ln w="12700" cap="flat">
            <a:noFill/>
            <a:prstDash val="solid"/>
            <a:miter lim="400000"/>
          </a:ln>
        </c:spPr>
        <c:txPr>
          <a:bodyPr rot="0"/>
          <a:lstStyle/>
          <a:p>
            <a:pPr>
              <a:defRPr b="0" i="0" strike="noStrike" sz="3400" u="none">
                <a:solidFill>
                  <a:srgbClr val="FFFFFF"/>
                </a:solidFill>
                <a:latin typeface="Proxima Nova"/>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high"/>
        <c:spPr>
          <a:ln w="12700" cap="flat">
            <a:noFill/>
            <a:prstDash val="solid"/>
            <a:miter lim="400000"/>
          </a:ln>
        </c:spPr>
        <c:txPr>
          <a:bodyPr rot="0"/>
          <a:lstStyle/>
          <a:p>
            <a:pPr>
              <a:defRPr b="0" i="0" strike="noStrike" sz="3400" u="none">
                <a:solidFill>
                  <a:srgbClr val="000000"/>
                </a:solidFill>
                <a:latin typeface="Proxima Nova"/>
              </a:defRPr>
            </a:pPr>
          </a:p>
        </c:txPr>
        <c:crossAx val="2094734552"/>
        <c:crosses val="autoZero"/>
        <c:crossBetween val="between"/>
        <c:majorUnit val="15"/>
        <c:minorUnit val="7.5"/>
      </c:valAx>
      <c:serAx>
        <c:axId val="2094734554"/>
        <c:scaling>
          <c:orientation val="minMax"/>
        </c:scaling>
        <c:delete val="0"/>
        <c:axPos val="b"/>
        <c:majorTickMark val="out"/>
        <c:minorTickMark val="none"/>
        <c:tickLblPos val="none"/>
        <c:spPr>
          <a:ln w="12700" cap="flat">
            <a:noFill/>
            <a:prstDash val="solid"/>
            <a:miter lim="400000"/>
          </a:ln>
        </c:spPr>
        <c:crossAx val="2094734553"/>
        <c:crosses val="autoZero"/>
        <c:tickLblSkip val="1"/>
      </c:serAx>
      <c:spPr>
        <a:noFill/>
        <a:ln w="12700" cap="flat">
          <a:noFill/>
          <a:miter lim="400000"/>
        </a:ln>
        <a:effectLst/>
      </c:spPr>
    </c:plotArea>
    <c:plotVisOnly val="1"/>
    <c:dispBlanksAs val="gap"/>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view3D>
      <c:rotX val="26"/>
      <c:hPercent val="38"/>
      <c:rotY val="40"/>
      <c:depthPercent val="20"/>
      <c:rAngAx val="0"/>
      <c:perspective val="30"/>
    </c:view3D>
    <c:floor>
      <c:spPr>
        <a:noFill/>
        <a:ln>
          <a:noFill/>
        </a:ln>
        <a:effectLst/>
        <a:sp3d/>
      </c:spPr>
    </c:floor>
    <c:sideWall>
      <c:spPr>
        <a:noFill/>
        <a:ln>
          <a:noFill/>
        </a:ln>
        <a:effectLst/>
        <a:sp3d/>
      </c:spPr>
    </c:sideWall>
    <c:backWall>
      <c:spPr>
        <a:noFill/>
        <a:ln>
          <a:noFill/>
        </a:ln>
        <a:effectLst/>
        <a:sp3d/>
      </c:spPr>
    </c:backWall>
    <c:plotArea>
      <c:layout>
        <c:manualLayout>
          <c:layoutTarget val="inner"/>
          <c:xMode val="edge"/>
          <c:yMode val="edge"/>
          <c:x val="0.005"/>
          <c:y val="0.005"/>
          <c:w val="0.99"/>
          <c:h val="0.9875"/>
        </c:manualLayout>
      </c:layout>
      <c:area3DChart>
        <c:grouping val="stacked"/>
        <c:varyColors val="0"/>
        <c:ser>
          <c:idx val="0"/>
          <c:order val="0"/>
          <c:tx>
            <c:strRef>
              <c:f>Sheet1!$A$2</c:f>
              <c:strCache>
                <c:ptCount val="1"/>
                <c:pt idx="0">
                  <c:v>Región 1</c:v>
                </c:pt>
              </c:strCache>
            </c:strRef>
          </c:tx>
          <c:spPr>
            <a:solidFill>
              <a:srgbClr val="4CAAE8"/>
            </a:solidFill>
            <a:ln w="38100" cap="flat">
              <a:noFill/>
              <a:miter lim="400000"/>
            </a:ln>
            <a:effectLst>
              <a:outerShdw sx="100000" sy="100000" kx="0" ky="0" algn="tl" rotWithShape="1" blurRad="127000" dist="12700" dir="7800000">
                <a:srgbClr val="000000">
                  <a:alpha val="50000"/>
                </a:srgbClr>
              </a:outerShdw>
            </a:effectLst>
            <a:sp3d prstMaterial="matte"/>
          </c:spPr>
          <c:dLbls>
            <c:numFmt formatCode="#,##0" sourceLinked="0"/>
            <c:txPr>
              <a:bodyPr/>
              <a:lstStyle/>
              <a:p>
                <a:pPr>
                  <a:defRPr b="0" i="0" strike="noStrike" sz="5000" u="none">
                    <a:solidFill>
                      <a:srgbClr val="000000"/>
                    </a:solidFill>
                    <a:latin typeface="Proxima Nova"/>
                  </a:defRPr>
                </a:pPr>
              </a:p>
            </c:txPr>
            <c:showLegendKey val="0"/>
            <c:showVal val="0"/>
            <c:showCatName val="0"/>
            <c:showSerName val="0"/>
            <c:showPercent val="0"/>
            <c:showBubbleSize val="0"/>
            <c:showLeaderLines val="0"/>
          </c:dLbls>
          <c:cat>
            <c:strRef>
              <c:f>Sheet1!$B$1:$E$1</c:f>
              <c:strCache>
                <c:ptCount val="4"/>
                <c:pt idx="0">
                  <c:v>ANALISIS MULTIVARIADOS</c:v>
                </c:pt>
                <c:pt idx="1">
                  <c:v/>
                </c:pt>
                <c:pt idx="2">
                  <c:v/>
                </c:pt>
                <c:pt idx="3">
                  <c:v/>
                </c:pt>
              </c:strCache>
            </c:strRef>
          </c:cat>
          <c:val>
            <c:numRef>
              <c:f>Sheet1!$B$2:$E$2</c:f>
              <c:numCache>
                <c:ptCount val="2"/>
                <c:pt idx="0">
                  <c:v>27.000000</c:v>
                </c:pt>
                <c:pt idx="1">
                  <c:v>36.000000</c:v>
                </c:pt>
              </c:numCache>
            </c:numRef>
          </c:val>
        </c:ser>
        <c:ser>
          <c:idx val="1"/>
          <c:order val="1"/>
          <c:tx>
            <c:strRef>
              <c:f>Sheet1!$A$3</c:f>
              <c:strCache>
                <c:ptCount val="1"/>
                <c:pt idx="0">
                  <c:v>Región 2</c:v>
                </c:pt>
              </c:strCache>
            </c:strRef>
          </c:tx>
          <c:spPr>
            <a:solidFill>
              <a:srgbClr val="6C61B0"/>
            </a:solidFill>
            <a:ln w="38100" cap="flat">
              <a:noFill/>
              <a:miter lim="400000"/>
            </a:ln>
            <a:effectLst>
              <a:outerShdw sx="100000" sy="100000" kx="0" ky="0" algn="tl" rotWithShape="1" blurRad="127000" dist="12700" dir="7800000">
                <a:srgbClr val="000000">
                  <a:alpha val="50000"/>
                </a:srgbClr>
              </a:outerShdw>
            </a:effectLst>
            <a:sp3d prstMaterial="matte"/>
          </c:spPr>
          <c:dLbls>
            <c:numFmt formatCode="#,##0" sourceLinked="0"/>
            <c:txPr>
              <a:bodyPr/>
              <a:lstStyle/>
              <a:p>
                <a:pPr>
                  <a:defRPr b="0" i="0" strike="noStrike" sz="5000" u="none">
                    <a:solidFill>
                      <a:srgbClr val="000000"/>
                    </a:solidFill>
                    <a:latin typeface="Proxima Nova"/>
                  </a:defRPr>
                </a:pPr>
              </a:p>
            </c:txPr>
            <c:showLegendKey val="0"/>
            <c:showVal val="0"/>
            <c:showCatName val="0"/>
            <c:showSerName val="0"/>
            <c:showPercent val="0"/>
            <c:showBubbleSize val="0"/>
            <c:showLeaderLines val="0"/>
          </c:dLbls>
          <c:cat>
            <c:strRef>
              <c:f>Sheet1!$B$1:$E$1</c:f>
              <c:strCache>
                <c:ptCount val="4"/>
                <c:pt idx="0">
                  <c:v>ANALISIS MULTIVARIADOS</c:v>
                </c:pt>
                <c:pt idx="1">
                  <c:v/>
                </c:pt>
                <c:pt idx="2">
                  <c:v/>
                </c:pt>
                <c:pt idx="3">
                  <c:v/>
                </c:pt>
              </c:strCache>
            </c:strRef>
          </c:cat>
          <c:val>
            <c:numRef>
              <c:f>Sheet1!$B$3:$E$3</c:f>
              <c:numCache>
                <c:ptCount val="2"/>
                <c:pt idx="0">
                  <c:v>55.000000</c:v>
                </c:pt>
                <c:pt idx="1">
                  <c:v>43.000000</c:v>
                </c:pt>
              </c:numCache>
            </c:numRef>
          </c:val>
        </c:ser>
        <c:ser>
          <c:idx val="2"/>
          <c:order val="2"/>
          <c:tx>
            <c:strRef>
              <c:f>Sheet1!$A$4</c:f>
              <c:strCache>
                <c:ptCount val="1"/>
                <c:pt idx="0">
                  <c:v>REGION 3</c:v>
                </c:pt>
              </c:strCache>
            </c:strRef>
          </c:tx>
          <c:spPr>
            <a:solidFill>
              <a:srgbClr val="769ECE"/>
            </a:solidFill>
            <a:ln w="38100" cap="flat">
              <a:noFill/>
              <a:miter lim="400000"/>
            </a:ln>
            <a:effectLst>
              <a:outerShdw sx="100000" sy="100000" kx="0" ky="0" algn="tl" rotWithShape="1" blurRad="127000" dist="12700" dir="7800000">
                <a:srgbClr val="000000">
                  <a:alpha val="50000"/>
                </a:srgbClr>
              </a:outerShdw>
            </a:effectLst>
            <a:sp3d prstMaterial="matte"/>
          </c:spPr>
          <c:dLbls>
            <c:numFmt formatCode="#,##0" sourceLinked="0"/>
            <c:txPr>
              <a:bodyPr/>
              <a:lstStyle/>
              <a:p>
                <a:pPr>
                  <a:defRPr b="0" i="0" strike="noStrike" sz="5000" u="none">
                    <a:solidFill>
                      <a:srgbClr val="000000"/>
                    </a:solidFill>
                    <a:latin typeface="Proxima Nova"/>
                  </a:defRPr>
                </a:pPr>
              </a:p>
            </c:txPr>
            <c:showLegendKey val="0"/>
            <c:showVal val="0"/>
            <c:showCatName val="0"/>
            <c:showSerName val="0"/>
            <c:showPercent val="0"/>
            <c:showBubbleSize val="0"/>
            <c:showLeaderLines val="0"/>
          </c:dLbls>
          <c:cat>
            <c:strRef>
              <c:f>Sheet1!$B$1:$E$1</c:f>
              <c:strCache>
                <c:ptCount val="4"/>
                <c:pt idx="0">
                  <c:v>ANALISIS MULTIVARIADOS</c:v>
                </c:pt>
                <c:pt idx="1">
                  <c:v/>
                </c:pt>
                <c:pt idx="2">
                  <c:v/>
                </c:pt>
                <c:pt idx="3">
                  <c:v/>
                </c:pt>
              </c:strCache>
            </c:strRef>
          </c:cat>
          <c:val>
            <c:numRef>
              <c:f>Sheet1!$B$4:$E$4</c:f>
              <c:numCache>
                <c:ptCount val="2"/>
                <c:pt idx="0">
                  <c:v>45.000000</c:v>
                </c:pt>
                <c:pt idx="1">
                  <c:v>87.000000</c:v>
                </c:pt>
              </c:numCache>
            </c:numRef>
          </c:val>
        </c:ser>
        <c:gapDepth val="50"/>
        <c:axId val="2094734552"/>
        <c:axId val="2094734553"/>
        <c:axId val="2094734554"/>
      </c:area3DChart>
      <c:catAx>
        <c:axId val="2094734552"/>
        <c:scaling>
          <c:orientation val="minMax"/>
        </c:scaling>
        <c:delete val="0"/>
        <c:axPos val="b"/>
        <c:numFmt formatCode="General" sourceLinked="0"/>
        <c:majorTickMark val="none"/>
        <c:minorTickMark val="none"/>
        <c:tickLblPos val="low"/>
        <c:spPr>
          <a:ln w="12700" cap="flat">
            <a:noFill/>
            <a:prstDash val="solid"/>
            <a:miter lim="400000"/>
          </a:ln>
        </c:spPr>
        <c:txPr>
          <a:bodyPr rot="0"/>
          <a:lstStyle/>
          <a:p>
            <a:pPr>
              <a:defRPr b="0" i="0" strike="noStrike" sz="3400" u="none">
                <a:solidFill>
                  <a:srgbClr val="FFFFFF"/>
                </a:solidFill>
                <a:latin typeface="Proxima Nova"/>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high"/>
        <c:spPr>
          <a:ln w="12700" cap="flat">
            <a:noFill/>
            <a:prstDash val="solid"/>
            <a:miter lim="400000"/>
          </a:ln>
        </c:spPr>
        <c:txPr>
          <a:bodyPr rot="0"/>
          <a:lstStyle/>
          <a:p>
            <a:pPr>
              <a:defRPr b="0" i="0" strike="noStrike" sz="3400" u="none">
                <a:solidFill>
                  <a:srgbClr val="000000"/>
                </a:solidFill>
                <a:latin typeface="Proxima Nova"/>
              </a:defRPr>
            </a:pPr>
          </a:p>
        </c:txPr>
        <c:crossAx val="2094734552"/>
        <c:crosses val="autoZero"/>
        <c:crossBetween val="between"/>
        <c:majorUnit val="45"/>
        <c:minorUnit val="22.5"/>
      </c:valAx>
      <c:serAx>
        <c:axId val="2094734554"/>
        <c:scaling>
          <c:orientation val="minMax"/>
        </c:scaling>
        <c:delete val="0"/>
        <c:axPos val="b"/>
        <c:majorTickMark val="out"/>
        <c:minorTickMark val="none"/>
        <c:tickLblPos val="none"/>
        <c:spPr>
          <a:ln w="12700" cap="flat">
            <a:noFill/>
            <a:prstDash val="solid"/>
            <a:miter lim="400000"/>
          </a:ln>
        </c:spPr>
        <c:crossAx val="2094734553"/>
        <c:crosses val="autoZero"/>
        <c:tickLblSkip val="1"/>
      </c:serAx>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7" name="Shape 147"/>
          <p:cNvSpPr/>
          <p:nvPr>
            <p:ph type="sldImg"/>
          </p:nvPr>
        </p:nvSpPr>
        <p:spPr>
          <a:xfrm>
            <a:off x="1143000" y="685800"/>
            <a:ext cx="4572000" cy="3429000"/>
          </a:xfrm>
          <a:prstGeom prst="rect">
            <a:avLst/>
          </a:prstGeom>
        </p:spPr>
        <p:txBody>
          <a:bodyPr/>
          <a:lstStyle/>
          <a:p>
            <a:pPr/>
          </a:p>
        </p:txBody>
      </p:sp>
      <p:sp>
        <p:nvSpPr>
          <p:cNvPr id="148" name="Shape 14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ítulo">
    <p:bg>
      <p:bgPr>
        <a:solidFill>
          <a:srgbClr val="00BFF3"/>
        </a:solidFill>
      </p:bgPr>
    </p:bg>
    <p:spTree>
      <p:nvGrpSpPr>
        <p:cNvPr id="1" name=""/>
        <p:cNvGrpSpPr/>
        <p:nvPr/>
      </p:nvGrpSpPr>
      <p:grpSpPr>
        <a:xfrm>
          <a:off x="0" y="0"/>
          <a:ext cx="0" cy="0"/>
          <a:chOff x="0" y="0"/>
          <a:chExt cx="0" cy="0"/>
        </a:xfrm>
      </p:grpSpPr>
      <p:sp>
        <p:nvSpPr>
          <p:cNvPr id="11" name="Autor y fecha"/>
          <p:cNvSpPr txBox="1"/>
          <p:nvPr>
            <p:ph type="body" sz="quarter" idx="21" hasCustomPrompt="1"/>
          </p:nvPr>
        </p:nvSpPr>
        <p:spPr>
          <a:xfrm>
            <a:off x="1219200" y="1917700"/>
            <a:ext cx="21945600" cy="706628"/>
          </a:xfrm>
          <a:prstGeom prst="rect">
            <a:avLst/>
          </a:prstGeom>
        </p:spPr>
        <p:txBody>
          <a:bodyPr anchor="ctr"/>
          <a:lstStyle>
            <a:lvl1pPr marL="0" indent="0" defTabSz="825500">
              <a:lnSpc>
                <a:spcPct val="120000"/>
              </a:lnSpc>
              <a:spcBef>
                <a:spcPts val="0"/>
              </a:spcBef>
              <a:buClrTx/>
              <a:buSzTx/>
              <a:buNone/>
              <a:defRPr b="0" cap="all" sz="3600">
                <a:solidFill>
                  <a:srgbClr val="FFFFFF"/>
                </a:solidFill>
                <a:latin typeface="Proxima Nova Extrabold"/>
                <a:ea typeface="Proxima Nova Extrabold"/>
                <a:cs typeface="Proxima Nova Extrabold"/>
                <a:sym typeface="Proxima Nova Extrabold"/>
              </a:defRPr>
            </a:lvl1pPr>
          </a:lstStyle>
          <a:p>
            <a:pPr/>
            <a:r>
              <a:t>Autor y fecha</a:t>
            </a:r>
          </a:p>
        </p:txBody>
      </p:sp>
      <p:sp>
        <p:nvSpPr>
          <p:cNvPr id="12" name="Nivel de texto 1…"/>
          <p:cNvSpPr txBox="1"/>
          <p:nvPr>
            <p:ph type="body" sz="quarter" idx="1" hasCustomPrompt="1"/>
          </p:nvPr>
        </p:nvSpPr>
        <p:spPr>
          <a:xfrm>
            <a:off x="1219200" y="8648700"/>
            <a:ext cx="21945600" cy="2095500"/>
          </a:xfrm>
          <a:prstGeom prst="rect">
            <a:avLst/>
          </a:prstGeom>
        </p:spPr>
        <p:txBody>
          <a:bodyPr/>
          <a:lstStyle>
            <a:lvl1pPr marL="0" indent="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1pPr>
            <a:lvl2pPr marL="0" indent="4572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2pPr>
            <a:lvl3pPr marL="0" indent="9144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3pPr>
            <a:lvl4pPr marL="0" indent="13716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4pPr>
            <a:lvl5pPr marL="0" indent="18288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5pPr>
          </a:lstStyle>
          <a:p>
            <a:pPr/>
            <a:r>
              <a:t>Subtítulo de presentación</a:t>
            </a:r>
          </a:p>
          <a:p>
            <a:pPr lvl="1"/>
            <a:r>
              <a:t/>
            </a:r>
          </a:p>
          <a:p>
            <a:pPr lvl="2"/>
            <a:r>
              <a:t/>
            </a:r>
          </a:p>
          <a:p>
            <a:pPr lvl="3"/>
            <a:r>
              <a:t/>
            </a:r>
          </a:p>
          <a:p>
            <a:pPr lvl="4"/>
            <a:r>
              <a:t/>
            </a:r>
          </a:p>
        </p:txBody>
      </p:sp>
      <p:sp>
        <p:nvSpPr>
          <p:cNvPr id="13" name="Título de presentación"/>
          <p:cNvSpPr txBox="1"/>
          <p:nvPr>
            <p:ph type="title" hasCustomPrompt="1"/>
          </p:nvPr>
        </p:nvSpPr>
        <p:spPr>
          <a:xfrm>
            <a:off x="1219200" y="3127375"/>
            <a:ext cx="21945600" cy="5524500"/>
          </a:xfrm>
          <a:prstGeom prst="rect">
            <a:avLst/>
          </a:prstGeom>
        </p:spPr>
        <p:txBody>
          <a:bodyPr/>
          <a:lstStyle>
            <a:lvl1pPr defTabSz="584200">
              <a:defRPr spc="-220" sz="22000">
                <a:solidFill>
                  <a:srgbClr val="FFFFFF"/>
                </a:solidFill>
              </a:defRPr>
            </a:lvl1pPr>
          </a:lstStyle>
          <a:p>
            <a:pPr/>
            <a:r>
              <a:t>Título de presentación</a:t>
            </a:r>
          </a:p>
        </p:txBody>
      </p:sp>
      <p:sp>
        <p:nvSpPr>
          <p:cNvPr id="14"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claración">
    <p:bg>
      <p:bgPr>
        <a:solidFill>
          <a:schemeClr val="accent6"/>
        </a:solidFill>
      </p:bgPr>
    </p:bg>
    <p:spTree>
      <p:nvGrpSpPr>
        <p:cNvPr id="1" name=""/>
        <p:cNvGrpSpPr/>
        <p:nvPr/>
      </p:nvGrpSpPr>
      <p:grpSpPr>
        <a:xfrm>
          <a:off x="0" y="0"/>
          <a:ext cx="0" cy="0"/>
          <a:chOff x="0" y="0"/>
          <a:chExt cx="0" cy="0"/>
        </a:xfrm>
      </p:grpSpPr>
      <p:sp>
        <p:nvSpPr>
          <p:cNvPr id="97" name="Nivel de texto 1…"/>
          <p:cNvSpPr txBox="1"/>
          <p:nvPr>
            <p:ph type="body" sz="half" idx="1" hasCustomPrompt="1"/>
          </p:nvPr>
        </p:nvSpPr>
        <p:spPr>
          <a:xfrm>
            <a:off x="1219200" y="4763675"/>
            <a:ext cx="21945600" cy="4192883"/>
          </a:xfrm>
          <a:prstGeom prst="rect">
            <a:avLst/>
          </a:prstGeom>
        </p:spPr>
        <p:txBody>
          <a:bodyPr anchor="ctr"/>
          <a:lstStyle>
            <a:lvl1pPr marL="0" indent="0" algn="ctr">
              <a:spcBef>
                <a:spcPts val="0"/>
              </a:spcBef>
              <a:buClrTx/>
              <a:buSzTx/>
              <a:buNone/>
              <a:defRPr b="0" cap="all" sz="14000">
                <a:solidFill>
                  <a:srgbClr val="FFFFFF"/>
                </a:solidFill>
                <a:latin typeface="+mn-lt"/>
                <a:ea typeface="+mn-ea"/>
                <a:cs typeface="+mn-cs"/>
                <a:sym typeface="Druk Medium"/>
              </a:defRPr>
            </a:lvl1pPr>
            <a:lvl2pPr marL="0" indent="457200" algn="ctr">
              <a:spcBef>
                <a:spcPts val="0"/>
              </a:spcBef>
              <a:buClrTx/>
              <a:buSzTx/>
              <a:buNone/>
              <a:defRPr b="0" cap="all" sz="14000">
                <a:solidFill>
                  <a:srgbClr val="FFFFFF"/>
                </a:solidFill>
                <a:latin typeface="+mn-lt"/>
                <a:ea typeface="+mn-ea"/>
                <a:cs typeface="+mn-cs"/>
                <a:sym typeface="Druk Medium"/>
              </a:defRPr>
            </a:lvl2pPr>
            <a:lvl3pPr marL="0" indent="914400" algn="ctr">
              <a:spcBef>
                <a:spcPts val="0"/>
              </a:spcBef>
              <a:buClrTx/>
              <a:buSzTx/>
              <a:buNone/>
              <a:defRPr b="0" cap="all" sz="14000">
                <a:solidFill>
                  <a:srgbClr val="FFFFFF"/>
                </a:solidFill>
                <a:latin typeface="+mn-lt"/>
                <a:ea typeface="+mn-ea"/>
                <a:cs typeface="+mn-cs"/>
                <a:sym typeface="Druk Medium"/>
              </a:defRPr>
            </a:lvl3pPr>
            <a:lvl4pPr marL="0" indent="1371600" algn="ctr">
              <a:spcBef>
                <a:spcPts val="0"/>
              </a:spcBef>
              <a:buClrTx/>
              <a:buSzTx/>
              <a:buNone/>
              <a:defRPr b="0" cap="all" sz="14000">
                <a:solidFill>
                  <a:srgbClr val="FFFFFF"/>
                </a:solidFill>
                <a:latin typeface="+mn-lt"/>
                <a:ea typeface="+mn-ea"/>
                <a:cs typeface="+mn-cs"/>
                <a:sym typeface="Druk Medium"/>
              </a:defRPr>
            </a:lvl4pPr>
            <a:lvl5pPr marL="0" indent="1828800" algn="ctr">
              <a:spcBef>
                <a:spcPts val="0"/>
              </a:spcBef>
              <a:buClrTx/>
              <a:buSzTx/>
              <a:buNone/>
              <a:defRPr b="0" cap="all" sz="14000">
                <a:solidFill>
                  <a:srgbClr val="FFFFFF"/>
                </a:solidFill>
                <a:latin typeface="+mn-lt"/>
                <a:ea typeface="+mn-ea"/>
                <a:cs typeface="+mn-cs"/>
                <a:sym typeface="Druk Medium"/>
              </a:defRPr>
            </a:lvl5pPr>
          </a:lstStyle>
          <a:p>
            <a:pPr/>
            <a:r>
              <a:t>Declaración</a:t>
            </a:r>
          </a:p>
          <a:p>
            <a:pPr lvl="1"/>
            <a:r>
              <a:t/>
            </a:r>
          </a:p>
          <a:p>
            <a:pPr lvl="2"/>
            <a:r>
              <a:t/>
            </a:r>
          </a:p>
          <a:p>
            <a:pPr lvl="3"/>
            <a:r>
              <a:t/>
            </a:r>
          </a:p>
          <a:p>
            <a:pPr lvl="4"/>
            <a:r>
              <a:t/>
            </a:r>
          </a:p>
        </p:txBody>
      </p:sp>
      <p:sp>
        <p:nvSpPr>
          <p:cNvPr id="98"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ato (grande)">
    <p:bg>
      <p:bgPr>
        <a:solidFill>
          <a:srgbClr val="FFC617"/>
        </a:solidFill>
      </p:bgPr>
    </p:bg>
    <p:spTree>
      <p:nvGrpSpPr>
        <p:cNvPr id="1" name=""/>
        <p:cNvGrpSpPr/>
        <p:nvPr/>
      </p:nvGrpSpPr>
      <p:grpSpPr>
        <a:xfrm>
          <a:off x="0" y="0"/>
          <a:ext cx="0" cy="0"/>
          <a:chOff x="0" y="0"/>
          <a:chExt cx="0" cy="0"/>
        </a:xfrm>
      </p:grpSpPr>
      <p:sp>
        <p:nvSpPr>
          <p:cNvPr id="105" name="Nivel de texto 1…"/>
          <p:cNvSpPr txBox="1"/>
          <p:nvPr>
            <p:ph type="body" idx="1" hasCustomPrompt="1"/>
          </p:nvPr>
        </p:nvSpPr>
        <p:spPr>
          <a:xfrm>
            <a:off x="1219200" y="2334623"/>
            <a:ext cx="21945600" cy="7612249"/>
          </a:xfrm>
          <a:prstGeom prst="rect">
            <a:avLst/>
          </a:prstGeom>
        </p:spPr>
        <p:txBody>
          <a:bodyPr anchor="b"/>
          <a:lstStyle>
            <a:lvl1pPr marL="0" indent="0" algn="ctr">
              <a:lnSpc>
                <a:spcPct val="70000"/>
              </a:lnSpc>
              <a:spcBef>
                <a:spcPts val="0"/>
              </a:spcBef>
              <a:buClrTx/>
              <a:buSzTx/>
              <a:buNone/>
              <a:defRPr b="0" cap="all" spc="-500" sz="50000">
                <a:solidFill>
                  <a:srgbClr val="FFFFFF"/>
                </a:solidFill>
                <a:latin typeface="+mn-lt"/>
                <a:ea typeface="+mn-ea"/>
                <a:cs typeface="+mn-cs"/>
                <a:sym typeface="Druk Medium"/>
              </a:defRPr>
            </a:lvl1pPr>
            <a:lvl2pPr marL="0" indent="457200" algn="ctr">
              <a:lnSpc>
                <a:spcPct val="70000"/>
              </a:lnSpc>
              <a:spcBef>
                <a:spcPts val="0"/>
              </a:spcBef>
              <a:buClrTx/>
              <a:buSzTx/>
              <a:buNone/>
              <a:defRPr b="0" cap="all" spc="-500" sz="50000">
                <a:solidFill>
                  <a:srgbClr val="FFFFFF"/>
                </a:solidFill>
                <a:latin typeface="+mn-lt"/>
                <a:ea typeface="+mn-ea"/>
                <a:cs typeface="+mn-cs"/>
                <a:sym typeface="Druk Medium"/>
              </a:defRPr>
            </a:lvl2pPr>
            <a:lvl3pPr marL="0" indent="914400" algn="ctr">
              <a:lnSpc>
                <a:spcPct val="70000"/>
              </a:lnSpc>
              <a:spcBef>
                <a:spcPts val="0"/>
              </a:spcBef>
              <a:buClrTx/>
              <a:buSzTx/>
              <a:buNone/>
              <a:defRPr b="0" cap="all" spc="-500" sz="50000">
                <a:solidFill>
                  <a:srgbClr val="FFFFFF"/>
                </a:solidFill>
                <a:latin typeface="+mn-lt"/>
                <a:ea typeface="+mn-ea"/>
                <a:cs typeface="+mn-cs"/>
                <a:sym typeface="Druk Medium"/>
              </a:defRPr>
            </a:lvl3pPr>
            <a:lvl4pPr marL="0" indent="1371600" algn="ctr">
              <a:lnSpc>
                <a:spcPct val="70000"/>
              </a:lnSpc>
              <a:spcBef>
                <a:spcPts val="0"/>
              </a:spcBef>
              <a:buClrTx/>
              <a:buSzTx/>
              <a:buNone/>
              <a:defRPr b="0" cap="all" spc="-500" sz="50000">
                <a:solidFill>
                  <a:srgbClr val="FFFFFF"/>
                </a:solidFill>
                <a:latin typeface="+mn-lt"/>
                <a:ea typeface="+mn-ea"/>
                <a:cs typeface="+mn-cs"/>
                <a:sym typeface="Druk Medium"/>
              </a:defRPr>
            </a:lvl4pPr>
            <a:lvl5pPr marL="0" indent="1828800" algn="ctr">
              <a:lnSpc>
                <a:spcPct val="70000"/>
              </a:lnSpc>
              <a:spcBef>
                <a:spcPts val="0"/>
              </a:spcBef>
              <a:buClrTx/>
              <a:buSzTx/>
              <a:buNone/>
              <a:defRPr b="0" cap="all" spc="-500" sz="50000">
                <a:solidFill>
                  <a:srgbClr val="FFFFFF"/>
                </a:solidFill>
                <a:latin typeface="+mn-lt"/>
                <a:ea typeface="+mn-ea"/>
                <a:cs typeface="+mn-cs"/>
                <a:sym typeface="Druk Medium"/>
              </a:defRPr>
            </a:lvl5pPr>
          </a:lstStyle>
          <a:p>
            <a:pPr/>
            <a:r>
              <a:t>100%</a:t>
            </a:r>
          </a:p>
          <a:p>
            <a:pPr lvl="1"/>
            <a:r>
              <a:t/>
            </a:r>
          </a:p>
          <a:p>
            <a:pPr lvl="2"/>
            <a:r>
              <a:t/>
            </a:r>
          </a:p>
          <a:p>
            <a:pPr lvl="3"/>
            <a:r>
              <a:t/>
            </a:r>
          </a:p>
          <a:p>
            <a:pPr lvl="4"/>
            <a:r>
              <a:t/>
            </a:r>
          </a:p>
        </p:txBody>
      </p:sp>
      <p:sp>
        <p:nvSpPr>
          <p:cNvPr id="106" name="Información del dato"/>
          <p:cNvSpPr txBox="1"/>
          <p:nvPr>
            <p:ph type="body" sz="quarter" idx="21" hasCustomPrompt="1"/>
          </p:nvPr>
        </p:nvSpPr>
        <p:spPr>
          <a:xfrm>
            <a:off x="1219200" y="9779000"/>
            <a:ext cx="21945599" cy="629921"/>
          </a:xfrm>
          <a:prstGeom prst="rect">
            <a:avLst/>
          </a:prstGeom>
        </p:spPr>
        <p:txBody>
          <a:bodyPr/>
          <a:lstStyle>
            <a:lvl1pPr marL="0" indent="0" algn="ctr">
              <a:lnSpc>
                <a:spcPct val="110000"/>
              </a:lnSpc>
              <a:spcBef>
                <a:spcPts val="0"/>
              </a:spcBef>
              <a:buClrTx/>
              <a:buSzTx/>
              <a:buNone/>
              <a:defRPr b="0" cap="all" spc="-32" sz="3200">
                <a:solidFill>
                  <a:srgbClr val="000000"/>
                </a:solidFill>
                <a:latin typeface="Proxima Nova Extrabold"/>
                <a:ea typeface="Proxima Nova Extrabold"/>
                <a:cs typeface="Proxima Nova Extrabold"/>
                <a:sym typeface="Proxima Nova Extrabold"/>
              </a:defRPr>
            </a:lvl1pPr>
          </a:lstStyle>
          <a:p>
            <a:pPr/>
            <a:r>
              <a:t>Información del dato</a:t>
            </a:r>
          </a:p>
        </p:txBody>
      </p:sp>
      <p:sp>
        <p:nvSpPr>
          <p:cNvPr id="107"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
    <p:bg>
      <p:bgPr>
        <a:solidFill>
          <a:srgbClr val="00BFF3"/>
        </a:solidFill>
      </p:bgPr>
    </p:bg>
    <p:spTree>
      <p:nvGrpSpPr>
        <p:cNvPr id="1" name=""/>
        <p:cNvGrpSpPr/>
        <p:nvPr/>
      </p:nvGrpSpPr>
      <p:grpSpPr>
        <a:xfrm>
          <a:off x="0" y="0"/>
          <a:ext cx="0" cy="0"/>
          <a:chOff x="0" y="0"/>
          <a:chExt cx="0" cy="0"/>
        </a:xfrm>
      </p:grpSpPr>
      <p:sp>
        <p:nvSpPr>
          <p:cNvPr id="114" name="Nivel de texto 1…"/>
          <p:cNvSpPr txBox="1"/>
          <p:nvPr>
            <p:ph type="body" sz="half" idx="1" hasCustomPrompt="1"/>
          </p:nvPr>
        </p:nvSpPr>
        <p:spPr>
          <a:xfrm>
            <a:off x="3771900" y="4464048"/>
            <a:ext cx="16840200" cy="4883152"/>
          </a:xfrm>
          <a:prstGeom prst="rect">
            <a:avLst/>
          </a:prstGeom>
        </p:spPr>
        <p:txBody>
          <a:bodyPr anchor="ctr"/>
          <a:lstStyle>
            <a:lvl1pPr marL="431800" indent="-431800" defTabSz="825500">
              <a:spcBef>
                <a:spcPts val="0"/>
              </a:spcBef>
              <a:buClrTx/>
              <a:buSzTx/>
              <a:buNone/>
              <a:defRPr b="0" cap="all" sz="14000">
                <a:solidFill>
                  <a:srgbClr val="FFFFFF"/>
                </a:solidFill>
                <a:latin typeface="+mn-lt"/>
                <a:ea typeface="+mn-ea"/>
                <a:cs typeface="+mn-cs"/>
                <a:sym typeface="Druk Medium"/>
              </a:defRPr>
            </a:lvl1pPr>
            <a:lvl2pPr marL="431800" indent="25400" defTabSz="825500">
              <a:spcBef>
                <a:spcPts val="0"/>
              </a:spcBef>
              <a:buClrTx/>
              <a:buSzTx/>
              <a:buNone/>
              <a:defRPr b="0" cap="all" sz="14000">
                <a:solidFill>
                  <a:srgbClr val="FFFFFF"/>
                </a:solidFill>
                <a:latin typeface="+mn-lt"/>
                <a:ea typeface="+mn-ea"/>
                <a:cs typeface="+mn-cs"/>
                <a:sym typeface="Druk Medium"/>
              </a:defRPr>
            </a:lvl2pPr>
            <a:lvl3pPr marL="431800" indent="482600" defTabSz="825500">
              <a:spcBef>
                <a:spcPts val="0"/>
              </a:spcBef>
              <a:buClrTx/>
              <a:buSzTx/>
              <a:buNone/>
              <a:defRPr b="0" cap="all" sz="14000">
                <a:solidFill>
                  <a:srgbClr val="FFFFFF"/>
                </a:solidFill>
                <a:latin typeface="+mn-lt"/>
                <a:ea typeface="+mn-ea"/>
                <a:cs typeface="+mn-cs"/>
                <a:sym typeface="Druk Medium"/>
              </a:defRPr>
            </a:lvl3pPr>
            <a:lvl4pPr marL="431800" indent="939800" defTabSz="825500">
              <a:spcBef>
                <a:spcPts val="0"/>
              </a:spcBef>
              <a:buClrTx/>
              <a:buSzTx/>
              <a:buNone/>
              <a:defRPr b="0" cap="all" sz="14000">
                <a:solidFill>
                  <a:srgbClr val="FFFFFF"/>
                </a:solidFill>
                <a:latin typeface="+mn-lt"/>
                <a:ea typeface="+mn-ea"/>
                <a:cs typeface="+mn-cs"/>
                <a:sym typeface="Druk Medium"/>
              </a:defRPr>
            </a:lvl4pPr>
            <a:lvl5pPr marL="431800" indent="1397000" defTabSz="825500">
              <a:spcBef>
                <a:spcPts val="0"/>
              </a:spcBef>
              <a:buClrTx/>
              <a:buSzTx/>
              <a:buNone/>
              <a:defRPr b="0" cap="all" sz="14000">
                <a:solidFill>
                  <a:srgbClr val="FFFFFF"/>
                </a:solidFill>
                <a:latin typeface="+mn-lt"/>
                <a:ea typeface="+mn-ea"/>
                <a:cs typeface="+mn-cs"/>
                <a:sym typeface="Druk Medium"/>
              </a:defRPr>
            </a:lvl5pPr>
          </a:lstStyle>
          <a:p>
            <a:pPr/>
            <a:r>
              <a:t>“Frase celebre”</a:t>
            </a:r>
          </a:p>
          <a:p>
            <a:pPr lvl="1"/>
            <a:r>
              <a:t/>
            </a:r>
          </a:p>
          <a:p>
            <a:pPr lvl="2"/>
            <a:r>
              <a:t/>
            </a:r>
          </a:p>
          <a:p>
            <a:pPr lvl="3"/>
            <a:r>
              <a:t/>
            </a:r>
          </a:p>
          <a:p>
            <a:pPr lvl="4"/>
            <a:r>
              <a:t/>
            </a:r>
          </a:p>
        </p:txBody>
      </p:sp>
      <p:sp>
        <p:nvSpPr>
          <p:cNvPr id="115" name="Atribución"/>
          <p:cNvSpPr txBox="1"/>
          <p:nvPr>
            <p:ph type="body" sz="quarter" idx="21" hasCustomPrompt="1"/>
          </p:nvPr>
        </p:nvSpPr>
        <p:spPr>
          <a:xfrm>
            <a:off x="4203700" y="9372600"/>
            <a:ext cx="16840200" cy="680721"/>
          </a:xfrm>
          <a:prstGeom prst="rect">
            <a:avLst/>
          </a:prstGeom>
        </p:spPr>
        <p:txBody>
          <a:bodyPr/>
          <a:lstStyle>
            <a:lvl1pPr marL="0" indent="0" defTabSz="825500">
              <a:lnSpc>
                <a:spcPts val="3600"/>
              </a:lnSpc>
              <a:spcBef>
                <a:spcPts val="0"/>
              </a:spcBef>
              <a:buClrTx/>
              <a:buSzTx/>
              <a:buNone/>
              <a:defRPr b="0" cap="all" spc="-32" sz="3200">
                <a:solidFill>
                  <a:srgbClr val="FFFFFF"/>
                </a:solidFill>
                <a:latin typeface="Proxima Nova Extrabold"/>
                <a:ea typeface="Proxima Nova Extrabold"/>
                <a:cs typeface="Proxima Nova Extrabold"/>
                <a:sym typeface="Proxima Nova Extrabold"/>
              </a:defRPr>
            </a:lvl1pPr>
          </a:lstStyle>
          <a:p>
            <a:pPr/>
            <a:r>
              <a:t>Atribución</a:t>
            </a:r>
          </a:p>
        </p:txBody>
      </p:sp>
      <p:sp>
        <p:nvSpPr>
          <p:cNvPr id="116"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fotos">
    <p:spTree>
      <p:nvGrpSpPr>
        <p:cNvPr id="1" name=""/>
        <p:cNvGrpSpPr/>
        <p:nvPr/>
      </p:nvGrpSpPr>
      <p:grpSpPr>
        <a:xfrm>
          <a:off x="0" y="0"/>
          <a:ext cx="0" cy="0"/>
          <a:chOff x="0" y="0"/>
          <a:chExt cx="0" cy="0"/>
        </a:xfrm>
      </p:grpSpPr>
      <p:sp>
        <p:nvSpPr>
          <p:cNvPr id="123" name="La parte inferior de una persona con pantalones azules y zapatos verdes sobre un piso rosa y amarillo"/>
          <p:cNvSpPr/>
          <p:nvPr>
            <p:ph type="pic" sz="half" idx="21"/>
          </p:nvPr>
        </p:nvSpPr>
        <p:spPr>
          <a:xfrm>
            <a:off x="635000" y="6832600"/>
            <a:ext cx="12877800" cy="8589928"/>
          </a:xfrm>
          <a:prstGeom prst="rect">
            <a:avLst/>
          </a:prstGeom>
        </p:spPr>
        <p:txBody>
          <a:bodyPr lIns="91439" tIns="45719" rIns="91439" bIns="45719">
            <a:noAutofit/>
          </a:bodyPr>
          <a:lstStyle/>
          <a:p>
            <a:pPr/>
          </a:p>
        </p:txBody>
      </p:sp>
      <p:sp>
        <p:nvSpPr>
          <p:cNvPr id="124" name="Dos adultos con atuendos vibrantes de colores sólidos en verde, azul, rosa y amarillo."/>
          <p:cNvSpPr/>
          <p:nvPr>
            <p:ph type="pic" sz="half" idx="22"/>
          </p:nvPr>
        </p:nvSpPr>
        <p:spPr>
          <a:xfrm>
            <a:off x="88900" y="-177800"/>
            <a:ext cx="14008100" cy="8157658"/>
          </a:xfrm>
          <a:prstGeom prst="rect">
            <a:avLst/>
          </a:prstGeom>
        </p:spPr>
        <p:txBody>
          <a:bodyPr lIns="91439" tIns="45719" rIns="91439" bIns="45719">
            <a:noAutofit/>
          </a:bodyPr>
          <a:lstStyle/>
          <a:p>
            <a:pPr/>
          </a:p>
        </p:txBody>
      </p:sp>
      <p:sp>
        <p:nvSpPr>
          <p:cNvPr id="125" name="Persona haciendo una bomba de chicle rosa contra un fondo sólido de color azul y rosa"/>
          <p:cNvSpPr/>
          <p:nvPr>
            <p:ph type="pic" idx="23"/>
          </p:nvPr>
        </p:nvSpPr>
        <p:spPr>
          <a:xfrm>
            <a:off x="12814300" y="-355600"/>
            <a:ext cx="12033950" cy="18034000"/>
          </a:xfrm>
          <a:prstGeom prst="rect">
            <a:avLst/>
          </a:prstGeom>
        </p:spPr>
        <p:txBody>
          <a:bodyPr lIns="91439" tIns="45719" rIns="91439" bIns="45719">
            <a:noAutofit/>
          </a:bodyPr>
          <a:lstStyle/>
          <a:p>
            <a:pPr/>
          </a:p>
        </p:txBody>
      </p:sp>
      <p:sp>
        <p:nvSpPr>
          <p:cNvPr id="126"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p:spTree>
      <p:nvGrpSpPr>
        <p:cNvPr id="1" name=""/>
        <p:cNvGrpSpPr/>
        <p:nvPr/>
      </p:nvGrpSpPr>
      <p:grpSpPr>
        <a:xfrm>
          <a:off x="0" y="0"/>
          <a:ext cx="0" cy="0"/>
          <a:chOff x="0" y="0"/>
          <a:chExt cx="0" cy="0"/>
        </a:xfrm>
      </p:grpSpPr>
      <p:sp>
        <p:nvSpPr>
          <p:cNvPr id="133" name="La parte inferior de una persona con pantalones azules y zapatos verdes sobre un piso rosa y amarillo"/>
          <p:cNvSpPr/>
          <p:nvPr>
            <p:ph type="pic" idx="21"/>
          </p:nvPr>
        </p:nvSpPr>
        <p:spPr>
          <a:xfrm>
            <a:off x="635000" y="-1181110"/>
            <a:ext cx="23114000" cy="15417820"/>
          </a:xfrm>
          <a:prstGeom prst="rect">
            <a:avLst/>
          </a:prstGeom>
        </p:spPr>
        <p:txBody>
          <a:bodyPr lIns="91439" tIns="45719" rIns="91439" bIns="45719">
            <a:noAutofit/>
          </a:bodyPr>
          <a:lstStyle/>
          <a:p>
            <a:pPr/>
          </a:p>
        </p:txBody>
      </p:sp>
      <p:sp>
        <p:nvSpPr>
          <p:cNvPr id="134"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n blanco">
    <p:spTree>
      <p:nvGrpSpPr>
        <p:cNvPr id="1" name=""/>
        <p:cNvGrpSpPr/>
        <p:nvPr/>
      </p:nvGrpSpPr>
      <p:grpSpPr>
        <a:xfrm>
          <a:off x="0" y="0"/>
          <a:ext cx="0" cy="0"/>
          <a:chOff x="0" y="0"/>
          <a:chExt cx="0" cy="0"/>
        </a:xfrm>
      </p:grpSpPr>
      <p:sp>
        <p:nvSpPr>
          <p:cNvPr id="141"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y foto">
    <p:bg>
      <p:bgPr>
        <a:noFill/>
      </p:bgPr>
    </p:bg>
    <p:spTree>
      <p:nvGrpSpPr>
        <p:cNvPr id="1" name=""/>
        <p:cNvGrpSpPr/>
        <p:nvPr/>
      </p:nvGrpSpPr>
      <p:grpSpPr>
        <a:xfrm>
          <a:off x="0" y="0"/>
          <a:ext cx="0" cy="0"/>
          <a:chOff x="0" y="0"/>
          <a:chExt cx="0" cy="0"/>
        </a:xfrm>
      </p:grpSpPr>
      <p:sp>
        <p:nvSpPr>
          <p:cNvPr id="21" name="Dos adultos con atuendos vibrantes de colores sólidos en verde, azul, rosa y amarillo."/>
          <p:cNvSpPr/>
          <p:nvPr>
            <p:ph type="pic" idx="21"/>
          </p:nvPr>
        </p:nvSpPr>
        <p:spPr>
          <a:xfrm>
            <a:off x="-38100" y="-267934"/>
            <a:ext cx="24472902" cy="14251868"/>
          </a:xfrm>
          <a:prstGeom prst="rect">
            <a:avLst/>
          </a:prstGeom>
        </p:spPr>
        <p:txBody>
          <a:bodyPr lIns="91439" tIns="45719" rIns="91439" bIns="45719">
            <a:noAutofit/>
          </a:bodyPr>
          <a:lstStyle/>
          <a:p>
            <a:pPr/>
          </a:p>
        </p:txBody>
      </p:sp>
      <p:sp>
        <p:nvSpPr>
          <p:cNvPr id="22" name="Nivel de texto 1…"/>
          <p:cNvSpPr txBox="1"/>
          <p:nvPr>
            <p:ph type="body" sz="quarter" idx="1" hasCustomPrompt="1"/>
          </p:nvPr>
        </p:nvSpPr>
        <p:spPr>
          <a:xfrm>
            <a:off x="1219200" y="8648700"/>
            <a:ext cx="21945600" cy="2095500"/>
          </a:xfrm>
          <a:prstGeom prst="rect">
            <a:avLst/>
          </a:prstGeom>
        </p:spPr>
        <p:txBody>
          <a:bodyPr/>
          <a:lstStyle>
            <a:lvl1pPr marL="0" indent="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1pPr>
            <a:lvl2pPr marL="0" indent="4572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2pPr>
            <a:lvl3pPr marL="0" indent="9144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3pPr>
            <a:lvl4pPr marL="0" indent="13716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4pPr>
            <a:lvl5pPr marL="0" indent="18288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5pPr>
          </a:lstStyle>
          <a:p>
            <a:pPr/>
            <a:r>
              <a:t>Subtítulo de presentación</a:t>
            </a:r>
          </a:p>
          <a:p>
            <a:pPr lvl="1"/>
            <a:r>
              <a:t/>
            </a:r>
          </a:p>
          <a:p>
            <a:pPr lvl="2"/>
            <a:r>
              <a:t/>
            </a:r>
          </a:p>
          <a:p>
            <a:pPr lvl="3"/>
            <a:r>
              <a:t/>
            </a:r>
          </a:p>
          <a:p>
            <a:pPr lvl="4"/>
            <a:r>
              <a:t/>
            </a:r>
          </a:p>
        </p:txBody>
      </p:sp>
      <p:sp>
        <p:nvSpPr>
          <p:cNvPr id="23" name="Título de presentación"/>
          <p:cNvSpPr txBox="1"/>
          <p:nvPr>
            <p:ph type="title" hasCustomPrompt="1"/>
          </p:nvPr>
        </p:nvSpPr>
        <p:spPr>
          <a:xfrm>
            <a:off x="1219200" y="3124200"/>
            <a:ext cx="21945600" cy="5524500"/>
          </a:xfrm>
          <a:prstGeom prst="rect">
            <a:avLst/>
          </a:prstGeom>
        </p:spPr>
        <p:txBody>
          <a:bodyPr/>
          <a:lstStyle>
            <a:lvl1pPr defTabSz="584200">
              <a:defRPr spc="-220" sz="22000">
                <a:solidFill>
                  <a:srgbClr val="FFFFFF"/>
                </a:solidFill>
              </a:defRPr>
            </a:lvl1pPr>
          </a:lstStyle>
          <a:p>
            <a:pPr/>
            <a:r>
              <a:t>Título de presentación</a:t>
            </a:r>
          </a:p>
        </p:txBody>
      </p:sp>
      <p:sp>
        <p:nvSpPr>
          <p:cNvPr id="24" name="Autor y fecha"/>
          <p:cNvSpPr txBox="1"/>
          <p:nvPr>
            <p:ph type="body" sz="quarter" idx="22" hasCustomPrompt="1"/>
          </p:nvPr>
        </p:nvSpPr>
        <p:spPr>
          <a:xfrm>
            <a:off x="1219200" y="1917700"/>
            <a:ext cx="21945600" cy="711200"/>
          </a:xfrm>
          <a:prstGeom prst="rect">
            <a:avLst/>
          </a:prstGeom>
        </p:spPr>
        <p:txBody>
          <a:bodyPr anchor="ctr"/>
          <a:lstStyle>
            <a:lvl1pPr marL="0" indent="0" defTabSz="825500">
              <a:lnSpc>
                <a:spcPct val="120000"/>
              </a:lnSpc>
              <a:spcBef>
                <a:spcPts val="0"/>
              </a:spcBef>
              <a:buClrTx/>
              <a:buSzTx/>
              <a:buNone/>
              <a:defRPr b="0" cap="all" sz="3600">
                <a:solidFill>
                  <a:srgbClr val="FFFFFF"/>
                </a:solidFill>
                <a:latin typeface="Proxima Nova Extrabold"/>
                <a:ea typeface="Proxima Nova Extrabold"/>
                <a:cs typeface="Proxima Nova Extrabold"/>
                <a:sym typeface="Proxima Nova Extrabold"/>
              </a:defRPr>
            </a:lvl1pPr>
          </a:lstStyle>
          <a:p>
            <a:pPr/>
            <a:r>
              <a:t>Autor y fecha</a:t>
            </a:r>
          </a:p>
        </p:txBody>
      </p:sp>
      <p:sp>
        <p:nvSpPr>
          <p:cNvPr id="25"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y foto alternativa">
    <p:bg>
      <p:bgPr>
        <a:solidFill>
          <a:srgbClr val="00BFF3"/>
        </a:solidFill>
      </p:bgPr>
    </p:bg>
    <p:spTree>
      <p:nvGrpSpPr>
        <p:cNvPr id="1" name=""/>
        <p:cNvGrpSpPr/>
        <p:nvPr/>
      </p:nvGrpSpPr>
      <p:grpSpPr>
        <a:xfrm>
          <a:off x="0" y="0"/>
          <a:ext cx="0" cy="0"/>
          <a:chOff x="0" y="0"/>
          <a:chExt cx="0" cy="0"/>
        </a:xfrm>
      </p:grpSpPr>
      <p:sp>
        <p:nvSpPr>
          <p:cNvPr id="32" name="Nivel de texto 1…"/>
          <p:cNvSpPr txBox="1"/>
          <p:nvPr>
            <p:ph type="body" sz="quarter" idx="1" hasCustomPrompt="1"/>
          </p:nvPr>
        </p:nvSpPr>
        <p:spPr>
          <a:xfrm>
            <a:off x="19100800" y="8229600"/>
            <a:ext cx="4584700" cy="3123704"/>
          </a:xfrm>
          <a:prstGeom prst="rect">
            <a:avLst/>
          </a:prstGeom>
        </p:spPr>
        <p:txBody>
          <a:bodyPr/>
          <a:lstStyle>
            <a:lvl1pPr marL="0" indent="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1pPr>
            <a:lvl2pPr marL="0" indent="4572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2pPr>
            <a:lvl3pPr marL="0" indent="9144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3pPr>
            <a:lvl4pPr marL="0" indent="13716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4pPr>
            <a:lvl5pPr marL="0" indent="18288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5pPr>
          </a:lstStyle>
          <a:p>
            <a:pPr/>
            <a:r>
              <a:t>Texto de descripción</a:t>
            </a:r>
          </a:p>
          <a:p>
            <a:pPr lvl="1"/>
            <a:r>
              <a:t/>
            </a:r>
          </a:p>
          <a:p>
            <a:pPr lvl="2"/>
            <a:r>
              <a:t/>
            </a:r>
          </a:p>
          <a:p>
            <a:pPr lvl="3"/>
            <a:r>
              <a:t/>
            </a:r>
          </a:p>
          <a:p>
            <a:pPr lvl="4"/>
            <a:r>
              <a:t/>
            </a:r>
          </a:p>
        </p:txBody>
      </p:sp>
      <p:sp>
        <p:nvSpPr>
          <p:cNvPr id="33" name="La parte inferior de una persona con pantalones azules y zapatos verdes sobre un piso rosa y amarillo"/>
          <p:cNvSpPr/>
          <p:nvPr>
            <p:ph type="pic" idx="21"/>
          </p:nvPr>
        </p:nvSpPr>
        <p:spPr>
          <a:xfrm>
            <a:off x="528828" y="0"/>
            <a:ext cx="17992344" cy="12001500"/>
          </a:xfrm>
          <a:prstGeom prst="rect">
            <a:avLst/>
          </a:prstGeom>
        </p:spPr>
        <p:txBody>
          <a:bodyPr lIns="91439" tIns="45719" rIns="91439" bIns="45719">
            <a:noAutofit/>
          </a:bodyPr>
          <a:lstStyle/>
          <a:p>
            <a:pPr/>
          </a:p>
        </p:txBody>
      </p:sp>
      <p:sp>
        <p:nvSpPr>
          <p:cNvPr id="34" name="Título de diapositiva"/>
          <p:cNvSpPr txBox="1"/>
          <p:nvPr>
            <p:ph type="title" hasCustomPrompt="1"/>
          </p:nvPr>
        </p:nvSpPr>
        <p:spPr>
          <a:xfrm>
            <a:off x="635000" y="7937906"/>
            <a:ext cx="17780000" cy="5651592"/>
          </a:xfrm>
          <a:prstGeom prst="rect">
            <a:avLst/>
          </a:prstGeom>
        </p:spPr>
        <p:txBody>
          <a:bodyPr anchor="b"/>
          <a:lstStyle>
            <a:lvl1pPr algn="ctr" defTabSz="584200">
              <a:defRPr spc="-220" sz="22000">
                <a:solidFill>
                  <a:srgbClr val="FFD74C"/>
                </a:solidFill>
              </a:defRPr>
            </a:lvl1pPr>
          </a:lstStyle>
          <a:p>
            <a:pPr/>
            <a:r>
              <a:t>Título de diapositiva</a:t>
            </a:r>
          </a:p>
        </p:txBody>
      </p:sp>
      <p:sp>
        <p:nvSpPr>
          <p:cNvPr id="35" name="Línea"/>
          <p:cNvSpPr/>
          <p:nvPr/>
        </p:nvSpPr>
        <p:spPr>
          <a:xfrm>
            <a:off x="19169012" y="11874500"/>
            <a:ext cx="1549401" cy="0"/>
          </a:xfrm>
          <a:prstGeom prst="ellipse">
            <a:avLst/>
          </a:prstGeom>
          <a:ln w="254000">
            <a:solidFill>
              <a:srgbClr val="FFD74C"/>
            </a:solidFill>
            <a:miter lim="400000"/>
          </a:ln>
        </p:spPr>
        <p:txBody>
          <a:bodyPr lIns="0" tIns="0" rIns="0" bIns="0" anchor="ctr"/>
          <a:lstStyle/>
          <a:p>
            <a:pPr>
              <a:lnSpc>
                <a:spcPct val="120000"/>
              </a:lnSpc>
              <a:defRPr cap="all" sz="3000">
                <a:solidFill>
                  <a:srgbClr val="FFFFFF"/>
                </a:solidFill>
                <a:latin typeface="Proxima Nova Extrabold"/>
                <a:ea typeface="Proxima Nova Extrabold"/>
                <a:cs typeface="Proxima Nova Extrabold"/>
                <a:sym typeface="Proxima Nova Extrabold"/>
              </a:defRPr>
            </a:pPr>
          </a:p>
        </p:txBody>
      </p:sp>
      <p:sp>
        <p:nvSpPr>
          <p:cNvPr id="36"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y viñetas">
    <p:spTree>
      <p:nvGrpSpPr>
        <p:cNvPr id="1" name=""/>
        <p:cNvGrpSpPr/>
        <p:nvPr/>
      </p:nvGrpSpPr>
      <p:grpSpPr>
        <a:xfrm>
          <a:off x="0" y="0"/>
          <a:ext cx="0" cy="0"/>
          <a:chOff x="0" y="0"/>
          <a:chExt cx="0" cy="0"/>
        </a:xfrm>
      </p:grpSpPr>
      <p:sp>
        <p:nvSpPr>
          <p:cNvPr id="43" name="Nivel de texto 1…"/>
          <p:cNvSpPr txBox="1"/>
          <p:nvPr>
            <p:ph type="body" idx="1" hasCustomPrompt="1"/>
          </p:nvPr>
        </p:nvSpPr>
        <p:spPr>
          <a:prstGeom prst="rect">
            <a:avLst/>
          </a:prstGeom>
        </p:spPr>
        <p:txBody>
          <a:bodyPr/>
          <a:lstStyle/>
          <a:p>
            <a:pPr/>
            <a:r>
              <a:t>Texto en viñeta de diapositiva</a:t>
            </a:r>
          </a:p>
          <a:p>
            <a:pPr lvl="1"/>
            <a:r>
              <a:t/>
            </a:r>
          </a:p>
          <a:p>
            <a:pPr lvl="2"/>
            <a:r>
              <a:t/>
            </a:r>
          </a:p>
          <a:p>
            <a:pPr lvl="3"/>
            <a:r>
              <a:t/>
            </a:r>
          </a:p>
          <a:p>
            <a:pPr lvl="4"/>
            <a:r>
              <a:t/>
            </a:r>
          </a:p>
        </p:txBody>
      </p:sp>
      <p:sp>
        <p:nvSpPr>
          <p:cNvPr id="44" name="Título de diapositiva"/>
          <p:cNvSpPr txBox="1"/>
          <p:nvPr>
            <p:ph type="title" hasCustomPrompt="1"/>
          </p:nvPr>
        </p:nvSpPr>
        <p:spPr>
          <a:prstGeom prst="rect">
            <a:avLst/>
          </a:prstGeom>
        </p:spPr>
        <p:txBody>
          <a:bodyPr/>
          <a:lstStyle/>
          <a:p>
            <a:pPr/>
            <a:r>
              <a:t>Título de diapositiva</a:t>
            </a:r>
          </a:p>
        </p:txBody>
      </p:sp>
      <p:sp>
        <p:nvSpPr>
          <p:cNvPr id="45"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iñetas">
    <p:spTree>
      <p:nvGrpSpPr>
        <p:cNvPr id="1" name=""/>
        <p:cNvGrpSpPr/>
        <p:nvPr/>
      </p:nvGrpSpPr>
      <p:grpSpPr>
        <a:xfrm>
          <a:off x="0" y="0"/>
          <a:ext cx="0" cy="0"/>
          <a:chOff x="0" y="0"/>
          <a:chExt cx="0" cy="0"/>
        </a:xfrm>
      </p:grpSpPr>
      <p:sp>
        <p:nvSpPr>
          <p:cNvPr id="52" name="Nivel de texto 1…"/>
          <p:cNvSpPr txBox="1"/>
          <p:nvPr>
            <p:ph type="body" idx="1" hasCustomPrompt="1"/>
          </p:nvPr>
        </p:nvSpPr>
        <p:spPr>
          <a:prstGeom prst="rect">
            <a:avLst/>
          </a:prstGeom>
        </p:spPr>
        <p:txBody>
          <a:bodyPr numCol="2" spcCol="1097280"/>
          <a:lstStyle/>
          <a:p>
            <a:pPr/>
            <a:r>
              <a:t>Texto en viñeta de diapositiva</a:t>
            </a:r>
          </a:p>
          <a:p>
            <a:pPr lvl="1"/>
            <a:r>
              <a:t/>
            </a:r>
          </a:p>
          <a:p>
            <a:pPr lvl="2"/>
            <a:r>
              <a:t/>
            </a:r>
          </a:p>
          <a:p>
            <a:pPr lvl="3"/>
            <a:r>
              <a:t/>
            </a:r>
          </a:p>
          <a:p>
            <a:pPr lvl="4"/>
            <a:r>
              <a:t/>
            </a:r>
          </a:p>
        </p:txBody>
      </p:sp>
      <p:sp>
        <p:nvSpPr>
          <p:cNvPr id="53"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viñetas y foto">
    <p:spTree>
      <p:nvGrpSpPr>
        <p:cNvPr id="1" name=""/>
        <p:cNvGrpSpPr/>
        <p:nvPr/>
      </p:nvGrpSpPr>
      <p:grpSpPr>
        <a:xfrm>
          <a:off x="0" y="0"/>
          <a:ext cx="0" cy="0"/>
          <a:chOff x="0" y="0"/>
          <a:chExt cx="0" cy="0"/>
        </a:xfrm>
      </p:grpSpPr>
      <p:sp>
        <p:nvSpPr>
          <p:cNvPr id="60" name="Nivel de texto 1…"/>
          <p:cNvSpPr txBox="1"/>
          <p:nvPr>
            <p:ph type="body" sz="quarter" idx="1" hasCustomPrompt="1"/>
          </p:nvPr>
        </p:nvSpPr>
        <p:spPr>
          <a:xfrm>
            <a:off x="1219200" y="6311900"/>
            <a:ext cx="8356600" cy="6184900"/>
          </a:xfrm>
          <a:prstGeom prst="rect">
            <a:avLst/>
          </a:prstGeom>
        </p:spPr>
        <p:txBody>
          <a:bodyPr/>
          <a:lstStyle/>
          <a:p>
            <a:pPr/>
            <a:r>
              <a:t>Texto en viñeta de diapositiva</a:t>
            </a:r>
          </a:p>
          <a:p>
            <a:pPr lvl="1"/>
            <a:r>
              <a:t/>
            </a:r>
          </a:p>
          <a:p>
            <a:pPr lvl="2"/>
            <a:r>
              <a:t/>
            </a:r>
          </a:p>
          <a:p>
            <a:pPr lvl="3"/>
            <a:r>
              <a:t/>
            </a:r>
          </a:p>
          <a:p>
            <a:pPr lvl="4"/>
            <a:r>
              <a:t/>
            </a:r>
          </a:p>
        </p:txBody>
      </p:sp>
      <p:sp>
        <p:nvSpPr>
          <p:cNvPr id="61" name="Título de diapositiva"/>
          <p:cNvSpPr txBox="1"/>
          <p:nvPr>
            <p:ph type="title" hasCustomPrompt="1"/>
          </p:nvPr>
        </p:nvSpPr>
        <p:spPr>
          <a:xfrm>
            <a:off x="1219200" y="2439639"/>
            <a:ext cx="8356600" cy="3068291"/>
          </a:xfrm>
          <a:prstGeom prst="rect">
            <a:avLst/>
          </a:prstGeom>
        </p:spPr>
        <p:txBody>
          <a:bodyPr/>
          <a:lstStyle/>
          <a:p>
            <a:pPr/>
            <a:r>
              <a:t>Título de diapositiva</a:t>
            </a:r>
          </a:p>
        </p:txBody>
      </p:sp>
      <p:sp>
        <p:nvSpPr>
          <p:cNvPr id="62" name="Rectángulo"/>
          <p:cNvSpPr/>
          <p:nvPr/>
        </p:nvSpPr>
        <p:spPr>
          <a:xfrm>
            <a:off x="10795000" y="0"/>
            <a:ext cx="13614400" cy="13716000"/>
          </a:xfrm>
          <a:prstGeom prst="rect">
            <a:avLst/>
          </a:prstGeom>
          <a:solidFill>
            <a:srgbClr val="00BFF3"/>
          </a:solidFill>
          <a:ln w="12700">
            <a:miter lim="400000"/>
          </a:ln>
        </p:spPr>
        <p:txBody>
          <a:bodyPr lIns="50800" tIns="50800" rIns="50800" bIns="50800" anchor="ctr"/>
          <a:lstStyle/>
          <a:p>
            <a:pPr>
              <a:lnSpc>
                <a:spcPct val="120000"/>
              </a:lnSpc>
              <a:defRPr cap="all" sz="3000">
                <a:solidFill>
                  <a:srgbClr val="FFFFFF"/>
                </a:solidFill>
                <a:latin typeface="Proxima Nova Extrabold"/>
                <a:ea typeface="Proxima Nova Extrabold"/>
                <a:cs typeface="Proxima Nova Extrabold"/>
                <a:sym typeface="Proxima Nova Extrabold"/>
              </a:defRPr>
            </a:pPr>
          </a:p>
        </p:txBody>
      </p:sp>
      <p:sp>
        <p:nvSpPr>
          <p:cNvPr id="63" name="Vista parcial del exterior de un edificio pintado de amarillo con rejillas azules y una puerta con cortinas"/>
          <p:cNvSpPr/>
          <p:nvPr>
            <p:ph type="pic" idx="21"/>
          </p:nvPr>
        </p:nvSpPr>
        <p:spPr>
          <a:xfrm>
            <a:off x="9156700" y="-38100"/>
            <a:ext cx="19693467" cy="13106400"/>
          </a:xfrm>
          <a:prstGeom prst="rect">
            <a:avLst/>
          </a:prstGeom>
        </p:spPr>
        <p:txBody>
          <a:bodyPr lIns="91439" tIns="45719" rIns="91439" bIns="45719">
            <a:noAutofit/>
          </a:bodyPr>
          <a:lstStyle/>
          <a:p>
            <a:pPr/>
          </a:p>
        </p:txBody>
      </p:sp>
      <p:sp>
        <p:nvSpPr>
          <p:cNvPr id="64" name="Autor y fecha"/>
          <p:cNvSpPr txBox="1"/>
          <p:nvPr>
            <p:ph type="body" sz="quarter" idx="22" hasCustomPrompt="1"/>
          </p:nvPr>
        </p:nvSpPr>
        <p:spPr>
          <a:xfrm>
            <a:off x="1219200" y="1574800"/>
            <a:ext cx="8356600" cy="770128"/>
          </a:xfrm>
          <a:prstGeom prst="rect">
            <a:avLst/>
          </a:prstGeom>
        </p:spPr>
        <p:txBody>
          <a:bodyPr anchor="ctr"/>
          <a:lstStyle>
            <a:lvl1pPr marL="0" indent="0">
              <a:lnSpc>
                <a:spcPct val="120000"/>
              </a:lnSpc>
              <a:spcBef>
                <a:spcPts val="0"/>
              </a:spcBef>
              <a:buClrTx/>
              <a:buSzTx/>
              <a:buNone/>
              <a:defRPr b="0" cap="all" sz="3600">
                <a:solidFill>
                  <a:srgbClr val="00C7FC"/>
                </a:solidFill>
                <a:latin typeface="Proxima Nova Extrabold"/>
                <a:ea typeface="Proxima Nova Extrabold"/>
                <a:cs typeface="Proxima Nova Extrabold"/>
                <a:sym typeface="Proxima Nova Extrabold"/>
              </a:defRPr>
            </a:lvl1pPr>
          </a:lstStyle>
          <a:p>
            <a:pPr/>
            <a:r>
              <a:t>Autor y fecha</a:t>
            </a:r>
          </a:p>
        </p:txBody>
      </p:sp>
      <p:sp>
        <p:nvSpPr>
          <p:cNvPr id="65"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ción">
    <p:bg>
      <p:bgPr>
        <a:solidFill>
          <a:srgbClr val="00BFF3"/>
        </a:solidFill>
      </p:bgPr>
    </p:bg>
    <p:spTree>
      <p:nvGrpSpPr>
        <p:cNvPr id="1" name=""/>
        <p:cNvGrpSpPr/>
        <p:nvPr/>
      </p:nvGrpSpPr>
      <p:grpSpPr>
        <a:xfrm>
          <a:off x="0" y="0"/>
          <a:ext cx="0" cy="0"/>
          <a:chOff x="0" y="0"/>
          <a:chExt cx="0" cy="0"/>
        </a:xfrm>
      </p:grpSpPr>
      <p:sp>
        <p:nvSpPr>
          <p:cNvPr id="72" name="Título de sección"/>
          <p:cNvSpPr txBox="1"/>
          <p:nvPr>
            <p:ph type="title" hasCustomPrompt="1"/>
          </p:nvPr>
        </p:nvSpPr>
        <p:spPr>
          <a:xfrm>
            <a:off x="1219200" y="4048125"/>
            <a:ext cx="21945600" cy="5930900"/>
          </a:xfrm>
          <a:prstGeom prst="rect">
            <a:avLst/>
          </a:prstGeom>
        </p:spPr>
        <p:txBody>
          <a:bodyPr anchor="ctr"/>
          <a:lstStyle>
            <a:lvl1pPr marL="431800" indent="-431800">
              <a:defRPr spc="0" sz="14000">
                <a:solidFill>
                  <a:srgbClr val="FFFFFF"/>
                </a:solidFill>
              </a:defRPr>
            </a:lvl1pPr>
          </a:lstStyle>
          <a:p>
            <a:pPr/>
            <a:r>
              <a:t>Título de sección</a:t>
            </a:r>
          </a:p>
        </p:txBody>
      </p:sp>
      <p:sp>
        <p:nvSpPr>
          <p:cNvPr id="73"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ólo título">
    <p:spTree>
      <p:nvGrpSpPr>
        <p:cNvPr id="1" name=""/>
        <p:cNvGrpSpPr/>
        <p:nvPr/>
      </p:nvGrpSpPr>
      <p:grpSpPr>
        <a:xfrm>
          <a:off x="0" y="0"/>
          <a:ext cx="0" cy="0"/>
          <a:chOff x="0" y="0"/>
          <a:chExt cx="0" cy="0"/>
        </a:xfrm>
      </p:grpSpPr>
      <p:sp>
        <p:nvSpPr>
          <p:cNvPr id="80" name="Título de diapositiva"/>
          <p:cNvSpPr txBox="1"/>
          <p:nvPr>
            <p:ph type="title" hasCustomPrompt="1"/>
          </p:nvPr>
        </p:nvSpPr>
        <p:spPr>
          <a:prstGeom prst="rect">
            <a:avLst/>
          </a:prstGeom>
        </p:spPr>
        <p:txBody>
          <a:bodyPr/>
          <a:lstStyle/>
          <a:p>
            <a:pPr/>
            <a:r>
              <a:t>Título de diapositiva</a:t>
            </a:r>
          </a:p>
        </p:txBody>
      </p:sp>
      <p:sp>
        <p:nvSpPr>
          <p:cNvPr id="81"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bg>
      <p:bgPr>
        <a:solidFill>
          <a:srgbClr val="FFC617"/>
        </a:solidFill>
      </p:bgPr>
    </p:bg>
    <p:spTree>
      <p:nvGrpSpPr>
        <p:cNvPr id="1" name=""/>
        <p:cNvGrpSpPr/>
        <p:nvPr/>
      </p:nvGrpSpPr>
      <p:grpSpPr>
        <a:xfrm>
          <a:off x="0" y="0"/>
          <a:ext cx="0" cy="0"/>
          <a:chOff x="0" y="0"/>
          <a:chExt cx="0" cy="0"/>
        </a:xfrm>
      </p:grpSpPr>
      <p:sp>
        <p:nvSpPr>
          <p:cNvPr id="88" name="Título de agenda"/>
          <p:cNvSpPr txBox="1"/>
          <p:nvPr>
            <p:ph type="title" hasCustomPrompt="1"/>
          </p:nvPr>
        </p:nvSpPr>
        <p:spPr>
          <a:prstGeom prst="rect">
            <a:avLst/>
          </a:prstGeom>
        </p:spPr>
        <p:txBody>
          <a:bodyPr/>
          <a:lstStyle>
            <a:lvl1pPr>
              <a:defRPr spc="-140" sz="14000">
                <a:solidFill>
                  <a:srgbClr val="FFFFFF"/>
                </a:solidFill>
              </a:defRPr>
            </a:lvl1pPr>
          </a:lstStyle>
          <a:p>
            <a:pPr/>
            <a:r>
              <a:t>Título de agenda</a:t>
            </a:r>
          </a:p>
        </p:txBody>
      </p:sp>
      <p:sp>
        <p:nvSpPr>
          <p:cNvPr id="89" name="Nivel de texto 1…"/>
          <p:cNvSpPr txBox="1"/>
          <p:nvPr>
            <p:ph type="body" idx="1" hasCustomPrompt="1"/>
          </p:nvPr>
        </p:nvSpPr>
        <p:spPr>
          <a:xfrm>
            <a:off x="1219200" y="3594100"/>
            <a:ext cx="21945600" cy="8902700"/>
          </a:xfrm>
          <a:prstGeom prst="rect">
            <a:avLst/>
          </a:prstGeom>
        </p:spPr>
        <p:txBody>
          <a:bodyPr/>
          <a:lstStyle>
            <a:lvl1pPr marL="0" indent="0" defTabSz="825500">
              <a:lnSpc>
                <a:spcPct val="140000"/>
              </a:lnSpc>
              <a:spcBef>
                <a:spcPts val="0"/>
              </a:spcBef>
              <a:buClrTx/>
              <a:buSzTx/>
              <a:buNone/>
              <a:defRPr spc="-53" sz="5400">
                <a:solidFill>
                  <a:srgbClr val="000000"/>
                </a:solidFill>
              </a:defRPr>
            </a:lvl1pPr>
            <a:lvl2pPr marL="0" indent="457200" defTabSz="825500">
              <a:lnSpc>
                <a:spcPct val="140000"/>
              </a:lnSpc>
              <a:spcBef>
                <a:spcPts val="0"/>
              </a:spcBef>
              <a:buClrTx/>
              <a:buSzTx/>
              <a:buNone/>
              <a:defRPr spc="-53" sz="5400">
                <a:solidFill>
                  <a:srgbClr val="000000"/>
                </a:solidFill>
              </a:defRPr>
            </a:lvl2pPr>
            <a:lvl3pPr marL="0" indent="914400" defTabSz="825500">
              <a:lnSpc>
                <a:spcPct val="140000"/>
              </a:lnSpc>
              <a:spcBef>
                <a:spcPts val="0"/>
              </a:spcBef>
              <a:buClrTx/>
              <a:buSzTx/>
              <a:buNone/>
              <a:defRPr spc="-53" sz="5400">
                <a:solidFill>
                  <a:srgbClr val="000000"/>
                </a:solidFill>
              </a:defRPr>
            </a:lvl3pPr>
            <a:lvl4pPr marL="0" indent="1371600" defTabSz="825500">
              <a:lnSpc>
                <a:spcPct val="140000"/>
              </a:lnSpc>
              <a:spcBef>
                <a:spcPts val="0"/>
              </a:spcBef>
              <a:buClrTx/>
              <a:buSzTx/>
              <a:buNone/>
              <a:defRPr spc="-53" sz="5400">
                <a:solidFill>
                  <a:srgbClr val="000000"/>
                </a:solidFill>
              </a:defRPr>
            </a:lvl4pPr>
            <a:lvl5pPr marL="0" indent="1828800" defTabSz="825500">
              <a:lnSpc>
                <a:spcPct val="140000"/>
              </a:lnSpc>
              <a:spcBef>
                <a:spcPts val="0"/>
              </a:spcBef>
              <a:buClrTx/>
              <a:buSzTx/>
              <a:buNone/>
              <a:defRPr spc="-53" sz="5400">
                <a:solidFill>
                  <a:srgbClr val="000000"/>
                </a:solidFill>
              </a:defRPr>
            </a:lvl5pPr>
          </a:lstStyle>
          <a:p>
            <a:pPr/>
            <a:r>
              <a:t>Temas de agenda</a:t>
            </a:r>
          </a:p>
          <a:p>
            <a:pPr lvl="1"/>
            <a:r>
              <a:t/>
            </a:r>
          </a:p>
          <a:p>
            <a:pPr lvl="2"/>
            <a:r>
              <a:t/>
            </a:r>
          </a:p>
          <a:p>
            <a:pPr lvl="3"/>
            <a:r>
              <a:t/>
            </a:r>
          </a:p>
          <a:p>
            <a:pPr lvl="4"/>
            <a:r>
              <a:t/>
            </a:r>
          </a:p>
        </p:txBody>
      </p:sp>
      <p:sp>
        <p:nvSpPr>
          <p:cNvPr id="90"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Nivel de texto 1…"/>
          <p:cNvSpPr txBox="1"/>
          <p:nvPr>
            <p:ph type="body" idx="1" hasCustomPrompt="1"/>
          </p:nvPr>
        </p:nvSpPr>
        <p:spPr>
          <a:xfrm>
            <a:off x="1219200" y="3733800"/>
            <a:ext cx="21945600" cy="876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Texto en viñeta de diapositiva</a:t>
            </a:r>
          </a:p>
          <a:p>
            <a:pPr lvl="1"/>
            <a:r>
              <a:t/>
            </a:r>
          </a:p>
          <a:p>
            <a:pPr lvl="2"/>
            <a:r>
              <a:t/>
            </a:r>
          </a:p>
          <a:p>
            <a:pPr lvl="3"/>
            <a:r>
              <a:t/>
            </a:r>
          </a:p>
          <a:p>
            <a:pPr lvl="4"/>
            <a:r>
              <a:t/>
            </a:r>
          </a:p>
        </p:txBody>
      </p:sp>
      <p:sp>
        <p:nvSpPr>
          <p:cNvPr id="3" name="Título de diapositiva"/>
          <p:cNvSpPr txBox="1"/>
          <p:nvPr>
            <p:ph type="title" hasCustomPrompt="1"/>
          </p:nvPr>
        </p:nvSpPr>
        <p:spPr>
          <a:xfrm>
            <a:off x="1219200" y="1219200"/>
            <a:ext cx="21945600" cy="229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Título de diapositiva</a:t>
            </a:r>
          </a:p>
        </p:txBody>
      </p:sp>
      <p:sp>
        <p:nvSpPr>
          <p:cNvPr id="4" name="Número de diapositiva"/>
          <p:cNvSpPr txBox="1"/>
          <p:nvPr>
            <p:ph type="sldNum" sz="quarter" idx="2"/>
          </p:nvPr>
        </p:nvSpPr>
        <p:spPr>
          <a:xfrm>
            <a:off x="23622000" y="13080999"/>
            <a:ext cx="336728" cy="413767"/>
          </a:xfrm>
          <a:prstGeom prst="rect">
            <a:avLst/>
          </a:prstGeom>
          <a:ln w="12700">
            <a:miter lim="400000"/>
          </a:ln>
        </p:spPr>
        <p:txBody>
          <a:bodyPr wrap="none" lIns="50800" tIns="50800" rIns="50800" bIns="50800" anchor="b">
            <a:spAutoFit/>
          </a:bodyPr>
          <a:lstStyle>
            <a:lvl1pPr algn="l">
              <a:lnSpc>
                <a:spcPts val="2600"/>
              </a:lnSpc>
              <a:defRPr sz="1800">
                <a:latin typeface="Proxima Nova Medium"/>
                <a:ea typeface="Proxima Nova Medium"/>
                <a:cs typeface="Proxima Nova Medium"/>
                <a:sym typeface="Proxima Nova Medium"/>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1pPr>
      <a:lvl2pPr marL="0" marR="0" indent="45720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2pPr>
      <a:lvl3pPr marL="0" marR="0" indent="91440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3pPr>
      <a:lvl4pPr marL="0" marR="0" indent="137160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4pPr>
      <a:lvl5pPr marL="0" marR="0" indent="182880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5pPr>
      <a:lvl6pPr marL="0" marR="0" indent="228600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6pPr>
      <a:lvl7pPr marL="0" marR="0" indent="274320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7pPr>
      <a:lvl8pPr marL="0" marR="0" indent="320040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8pPr>
      <a:lvl9pPr marL="0" marR="0" indent="365760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9pPr>
    </p:titleStyle>
    <p:bodyStyle>
      <a:lvl1pPr marL="6858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1pPr>
      <a:lvl2pPr marL="13716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2pPr>
      <a:lvl3pPr marL="20574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3pPr>
      <a:lvl4pPr marL="27432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4pPr>
      <a:lvl5pPr marL="34290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5pPr>
      <a:lvl6pPr marL="41148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6pPr>
      <a:lvl7pPr marL="48006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7pPr>
      <a:lvl8pPr marL="54864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8pPr>
      <a:lvl9pPr marL="61722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9pPr>
    </p:bodyStyle>
    <p:otherStyle>
      <a:lvl1pPr marL="0" marR="0" indent="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1pPr>
      <a:lvl2pPr marL="0" marR="0" indent="4572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2pPr>
      <a:lvl3pPr marL="0" marR="0" indent="9144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3pPr>
      <a:lvl4pPr marL="0" marR="0" indent="13716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4pPr>
      <a:lvl5pPr marL="0" marR="0" indent="18288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5pPr>
      <a:lvl6pPr marL="0" marR="0" indent="22860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6pPr>
      <a:lvl7pPr marL="0" marR="0" indent="27432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7pPr>
      <a:lvl8pPr marL="0" marR="0" indent="32004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8pPr>
      <a:lvl9pPr marL="0" marR="0" indent="36576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jpeg"/><Relationship Id="rId3" Type="http://schemas.openxmlformats.org/officeDocument/2006/relationships/image" Target="../media/image10.png"/><Relationship Id="rId4" Type="http://schemas.openxmlformats.org/officeDocument/2006/relationships/image" Target="../media/image1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jpeg"/><Relationship Id="rId3" Type="http://schemas.openxmlformats.org/officeDocument/2006/relationships/image" Target="../media/image12.png"/><Relationship Id="rId4" Type="http://schemas.openxmlformats.org/officeDocument/2006/relationships/image" Target="../media/image1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jpeg"/><Relationship Id="rId3" Type="http://schemas.openxmlformats.org/officeDocument/2006/relationships/image" Target="../media/image14.png"/><Relationship Id="rId4" Type="http://schemas.openxmlformats.org/officeDocument/2006/relationships/image" Target="../media/image1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jpeg"/><Relationship Id="rId3" Type="http://schemas.openxmlformats.org/officeDocument/2006/relationships/image" Target="../media/image1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jpe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jpeg"/><Relationship Id="rId3" Type="http://schemas.openxmlformats.org/officeDocument/2006/relationships/image" Target="../media/image2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jpe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jpeg"/><Relationship Id="rId3"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jpeg"/><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chart" Target="../charts/chart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jpeg"/><Relationship Id="rId3"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jpe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jpe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jpeg"/><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MARIA EUGENIA GONZALEZ 2023"/>
          <p:cNvSpPr txBox="1"/>
          <p:nvPr>
            <p:ph type="body" idx="21"/>
          </p:nvPr>
        </p:nvSpPr>
        <p:spPr>
          <a:xfrm>
            <a:off x="7427759" y="11491204"/>
            <a:ext cx="21945601" cy="706629"/>
          </a:xfrm>
          <a:prstGeom prst="rect">
            <a:avLst/>
          </a:prstGeom>
          <a:extLst>
            <a:ext uri="{C572A759-6A51-4108-AA02-DFA0A04FC94B}">
              <ma14:wrappingTextBoxFlag xmlns:ma14="http://schemas.microsoft.com/office/mac/drawingml/2011/main" val="1"/>
            </a:ext>
          </a:extLst>
        </p:spPr>
        <p:txBody>
          <a:bodyPr/>
          <a:lstStyle/>
          <a:p>
            <a:pPr/>
            <a:r>
              <a:t>MARIA EUGENIA GONZALEZ 2023</a:t>
            </a:r>
          </a:p>
        </p:txBody>
      </p:sp>
      <p:sp>
        <p:nvSpPr>
          <p:cNvPr id="151" name="DERECHOS DE LAS MUJERES, EVOLUCION Y TENDENCIA"/>
          <p:cNvSpPr txBox="1"/>
          <p:nvPr>
            <p:ph type="subTitle" sz="quarter" idx="1"/>
          </p:nvPr>
        </p:nvSpPr>
        <p:spPr>
          <a:xfrm>
            <a:off x="3825847" y="10449656"/>
            <a:ext cx="21945601" cy="2095501"/>
          </a:xfrm>
          <a:prstGeom prst="rect">
            <a:avLst/>
          </a:prstGeom>
        </p:spPr>
        <p:txBody>
          <a:bodyPr/>
          <a:lstStyle/>
          <a:p>
            <a:pPr/>
            <a:r>
              <a:t>DERECHOS DE LAS MUJERES, EVOLUCION Y TENDENCIA</a:t>
            </a:r>
          </a:p>
        </p:txBody>
      </p:sp>
      <p:pic>
        <p:nvPicPr>
          <p:cNvPr id="152" name="mujeres-lideres.jpg" descr="mujeres-lideres.jpg"/>
          <p:cNvPicPr>
            <a:picLocks noChangeAspect="1"/>
          </p:cNvPicPr>
          <p:nvPr/>
        </p:nvPicPr>
        <p:blipFill>
          <a:blip r:embed="rId2">
            <a:extLst/>
          </a:blip>
          <a:srcRect l="4081" t="0" r="0" b="9847"/>
          <a:stretch>
            <a:fillRect/>
          </a:stretch>
        </p:blipFill>
        <p:spPr>
          <a:xfrm>
            <a:off x="4727510" y="2286000"/>
            <a:ext cx="15592490" cy="8243522"/>
          </a:xfrm>
          <a:prstGeom prst="rect">
            <a:avLst/>
          </a:prstGeom>
          <a:ln w="12700">
            <a:miter lim="400000"/>
          </a:ln>
        </p:spPr>
      </p:pic>
      <p:sp>
        <p:nvSpPr>
          <p:cNvPr id="153" name="PROYECTO FINAL"/>
          <p:cNvSpPr txBox="1"/>
          <p:nvPr>
            <p:ph type="ctrTitle"/>
          </p:nvPr>
        </p:nvSpPr>
        <p:spPr>
          <a:xfrm>
            <a:off x="1005928" y="-602"/>
            <a:ext cx="21945601" cy="5524501"/>
          </a:xfrm>
          <a:prstGeom prst="rect">
            <a:avLst/>
          </a:prstGeom>
        </p:spPr>
        <p:txBody>
          <a:bodyPr/>
          <a:lstStyle/>
          <a:p>
            <a:pPr/>
            <a:r>
              <a:t>PROYECTO FINAL</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8" name="images.jpeg" descr="images.jpeg"/>
          <p:cNvPicPr>
            <a:picLocks noChangeAspect="1"/>
          </p:cNvPicPr>
          <p:nvPr/>
        </p:nvPicPr>
        <p:blipFill>
          <a:blip r:embed="rId2">
            <a:extLst/>
          </a:blip>
          <a:stretch>
            <a:fillRect/>
          </a:stretch>
        </p:blipFill>
        <p:spPr>
          <a:xfrm>
            <a:off x="-997144" y="-253262"/>
            <a:ext cx="28000592" cy="14222524"/>
          </a:xfrm>
          <a:prstGeom prst="rect">
            <a:avLst/>
          </a:prstGeom>
          <a:ln w="12700">
            <a:miter lim="400000"/>
          </a:ln>
        </p:spPr>
      </p:pic>
      <p:sp>
        <p:nvSpPr>
          <p:cNvPr id="199" name="5.¿Tienen los hombres y las mujeres los mismos derechos de propiedad sobre los bienes inmuebles?"/>
          <p:cNvSpPr txBox="1"/>
          <p:nvPr/>
        </p:nvSpPr>
        <p:spPr>
          <a:xfrm>
            <a:off x="124640" y="909283"/>
            <a:ext cx="21331834" cy="13589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2900">
                <a:solidFill>
                  <a:srgbClr val="FFFFFF"/>
                </a:solidFill>
                <a:latin typeface="Courier"/>
                <a:ea typeface="Courier"/>
                <a:cs typeface="Courier"/>
                <a:sym typeface="Courier"/>
              </a:defRPr>
            </a:pPr>
            <a:r>
              <a:t>5.¿Tienen los hombres y las mujeres los mismos derechos de propiedad sobre los bienes inmuebles?</a:t>
            </a:r>
            <a:endParaRPr>
              <a:solidFill>
                <a:srgbClr val="000000"/>
              </a:solidFill>
            </a:endParaRPr>
          </a:p>
          <a:p>
            <a:pPr algn="l" defTabSz="457200">
              <a:defRPr sz="2700">
                <a:solidFill>
                  <a:srgbClr val="FFFFFF"/>
                </a:solidFill>
                <a:latin typeface="Courier"/>
                <a:ea typeface="Courier"/>
                <a:cs typeface="Courier"/>
                <a:sym typeface="Courier"/>
              </a:defRPr>
            </a:pPr>
            <a:endParaRPr>
              <a:solidFill>
                <a:srgbClr val="000000"/>
              </a:solidFill>
            </a:endParaRPr>
          </a:p>
        </p:txBody>
      </p:sp>
      <p:sp>
        <p:nvSpPr>
          <p:cNvPr id="200" name="Al igual que en la pregunta anterior, la respuesta más que con una variable de tiempo tiene que ver con la movilidad con la que cuentan estas mujeres.…"/>
          <p:cNvSpPr txBox="1"/>
          <p:nvPr/>
        </p:nvSpPr>
        <p:spPr>
          <a:xfrm>
            <a:off x="841315" y="9892526"/>
            <a:ext cx="11483153" cy="37211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2600">
                <a:solidFill>
                  <a:srgbClr val="FFFFFF"/>
                </a:solidFill>
                <a:latin typeface="Courier"/>
                <a:ea typeface="Courier"/>
                <a:cs typeface="Courier"/>
                <a:sym typeface="Courier"/>
              </a:defRPr>
            </a:pPr>
            <a:r>
              <a:t> Al igual que en la pregunta anterior, la respuesta más que con una variable de tiempo tiene que ver con la movilidad con la que cuentan estas mujeres.</a:t>
            </a:r>
          </a:p>
          <a:p>
            <a:pPr algn="l" defTabSz="457200">
              <a:defRPr sz="2600">
                <a:solidFill>
                  <a:srgbClr val="FFFFFF"/>
                </a:solidFill>
                <a:latin typeface="Courier"/>
                <a:ea typeface="Courier"/>
                <a:cs typeface="Courier"/>
                <a:sym typeface="Courier"/>
              </a:defRPr>
            </a:pPr>
            <a:r>
              <a:t>A partir del 2000 solo en segmentos desarrollados altos  las mujeres afirman tener igualdad, sin embargo en la mayoria de los segmentos e históricamente sigue siendo un sector para tomar acciones y alcanzar la igualdad.</a:t>
            </a:r>
          </a:p>
          <a:p>
            <a:pPr algn="l" defTabSz="457200">
              <a:defRPr sz="2800">
                <a:solidFill>
                  <a:srgbClr val="FFFFFF"/>
                </a:solidFill>
                <a:latin typeface="Courier"/>
                <a:ea typeface="Courier"/>
                <a:cs typeface="Courier"/>
                <a:sym typeface="Courier"/>
              </a:defRPr>
            </a:pPr>
          </a:p>
        </p:txBody>
      </p:sp>
      <p:pic>
        <p:nvPicPr>
          <p:cNvPr id="201" name="Imagen" descr="Imagen"/>
          <p:cNvPicPr>
            <a:picLocks noChangeAspect="1"/>
          </p:cNvPicPr>
          <p:nvPr/>
        </p:nvPicPr>
        <p:blipFill>
          <a:blip r:embed="rId3">
            <a:extLst/>
          </a:blip>
          <a:stretch>
            <a:fillRect/>
          </a:stretch>
        </p:blipFill>
        <p:spPr>
          <a:xfrm>
            <a:off x="10441678" y="2631808"/>
            <a:ext cx="12866247" cy="6528794"/>
          </a:xfrm>
          <a:prstGeom prst="rect">
            <a:avLst/>
          </a:prstGeom>
          <a:ln w="12700">
            <a:miter lim="400000"/>
          </a:ln>
        </p:spPr>
      </p:pic>
      <p:pic>
        <p:nvPicPr>
          <p:cNvPr id="202" name="Captura de pantalla 2023-08-27 a la(s) 18.42.09.png" descr="Captura de pantalla 2023-08-27 a la(s) 18.42.09.png"/>
          <p:cNvPicPr>
            <a:picLocks noChangeAspect="1"/>
          </p:cNvPicPr>
          <p:nvPr/>
        </p:nvPicPr>
        <p:blipFill>
          <a:blip r:embed="rId4">
            <a:extLst/>
          </a:blip>
          <a:stretch>
            <a:fillRect/>
          </a:stretch>
        </p:blipFill>
        <p:spPr>
          <a:xfrm>
            <a:off x="9724701" y="2416405"/>
            <a:ext cx="14554201" cy="72136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4" name="images.jpeg" descr="images.jpeg"/>
          <p:cNvPicPr>
            <a:picLocks noChangeAspect="1"/>
          </p:cNvPicPr>
          <p:nvPr/>
        </p:nvPicPr>
        <p:blipFill>
          <a:blip r:embed="rId2">
            <a:extLst/>
          </a:blip>
          <a:stretch>
            <a:fillRect/>
          </a:stretch>
        </p:blipFill>
        <p:spPr>
          <a:xfrm>
            <a:off x="-997144" y="-253262"/>
            <a:ext cx="28000592" cy="14222524"/>
          </a:xfrm>
          <a:prstGeom prst="rect">
            <a:avLst/>
          </a:prstGeom>
          <a:ln w="12700">
            <a:miter lim="400000"/>
          </a:ln>
        </p:spPr>
      </p:pic>
      <p:sp>
        <p:nvSpPr>
          <p:cNvPr id="205" name="6.Con respecto a la Libertad Economica ¿Ha habido una evolución favorecedora?"/>
          <p:cNvSpPr txBox="1"/>
          <p:nvPr/>
        </p:nvSpPr>
        <p:spPr>
          <a:xfrm>
            <a:off x="385305" y="1696223"/>
            <a:ext cx="13786806" cy="12700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2300">
                <a:solidFill>
                  <a:srgbClr val="FFFFFF"/>
                </a:solidFill>
                <a:latin typeface="Courier"/>
                <a:ea typeface="Courier"/>
                <a:cs typeface="Courier"/>
                <a:sym typeface="Courier"/>
              </a:defRPr>
            </a:pPr>
            <a:r>
              <a:t> 6.Con respecto a la Libertad Economica ¿Ha habido una evolución favorecedora?</a:t>
            </a:r>
            <a:endParaRPr>
              <a:solidFill>
                <a:srgbClr val="000000"/>
              </a:solidFill>
            </a:endParaRPr>
          </a:p>
          <a:p>
            <a:pPr algn="l" defTabSz="457200">
              <a:defRPr sz="2700">
                <a:solidFill>
                  <a:srgbClr val="FFFFFF"/>
                </a:solidFill>
                <a:latin typeface="Courier"/>
                <a:ea typeface="Courier"/>
                <a:cs typeface="Courier"/>
                <a:sym typeface="Courier"/>
              </a:defRPr>
            </a:pPr>
            <a:endParaRPr>
              <a:solidFill>
                <a:srgbClr val="000000"/>
              </a:solidFill>
            </a:endParaRPr>
          </a:p>
        </p:txBody>
      </p:sp>
      <p:sp>
        <p:nvSpPr>
          <p:cNvPr id="206" name="Bajo el análisis de dos puntos, si hubo una evolución favorecedora de libertades pero que ha beneficiados más a mujeres dependientes de alguna empresa, mientras que en mujeres emprendedoras independiente no hubo una evolución histórica favorecedora, si e"/>
          <p:cNvSpPr txBox="1"/>
          <p:nvPr/>
        </p:nvSpPr>
        <p:spPr>
          <a:xfrm>
            <a:off x="841315" y="9930626"/>
            <a:ext cx="11483153" cy="36449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2500">
                <a:solidFill>
                  <a:srgbClr val="FFFFFF"/>
                </a:solidFill>
                <a:latin typeface="Courier"/>
                <a:ea typeface="Courier"/>
                <a:cs typeface="Courier"/>
                <a:sym typeface="Courier"/>
              </a:defRPr>
            </a:pPr>
            <a:r>
              <a:t>Bajo el análisis de dos puntos, si hubo una evolución favorecedora de libertades pero que ha beneficiados más a mujeres dependientes de alguna empresa, mientras que en mujeres emprendedoras independiente no hubo una evolución histórica favorecedora, si excepcionalmente  en casos de desarrollo alto.</a:t>
            </a:r>
          </a:p>
          <a:p>
            <a:pPr algn="l" defTabSz="457200">
              <a:defRPr sz="2600">
                <a:solidFill>
                  <a:srgbClr val="FFFFFF"/>
                </a:solidFill>
                <a:latin typeface="Courier"/>
                <a:ea typeface="Courier"/>
                <a:cs typeface="Courier"/>
                <a:sym typeface="Courier"/>
              </a:defRPr>
            </a:pPr>
          </a:p>
          <a:p>
            <a:pPr algn="l" defTabSz="457200">
              <a:defRPr sz="2800">
                <a:solidFill>
                  <a:srgbClr val="FFFFFF"/>
                </a:solidFill>
                <a:latin typeface="Courier"/>
                <a:ea typeface="Courier"/>
                <a:cs typeface="Courier"/>
                <a:sym typeface="Courier"/>
              </a:defRPr>
            </a:pPr>
          </a:p>
        </p:txBody>
      </p:sp>
      <p:pic>
        <p:nvPicPr>
          <p:cNvPr id="207" name="Captura de pantalla 2023-08-27 a la(s) 18.44.22.png" descr="Captura de pantalla 2023-08-27 a la(s) 18.44.22.png"/>
          <p:cNvPicPr>
            <a:picLocks noChangeAspect="1"/>
          </p:cNvPicPr>
          <p:nvPr/>
        </p:nvPicPr>
        <p:blipFill>
          <a:blip r:embed="rId3">
            <a:extLst/>
          </a:blip>
          <a:stretch>
            <a:fillRect/>
          </a:stretch>
        </p:blipFill>
        <p:spPr>
          <a:xfrm>
            <a:off x="695192" y="3163265"/>
            <a:ext cx="12391515" cy="5904681"/>
          </a:xfrm>
          <a:prstGeom prst="rect">
            <a:avLst/>
          </a:prstGeom>
          <a:ln w="12700">
            <a:miter lim="400000"/>
          </a:ln>
        </p:spPr>
      </p:pic>
      <p:pic>
        <p:nvPicPr>
          <p:cNvPr id="208" name="Captura de pantalla 2023-08-27 a la(s) 18.44.30.png" descr="Captura de pantalla 2023-08-27 a la(s) 18.44.30.png"/>
          <p:cNvPicPr>
            <a:picLocks noChangeAspect="1"/>
          </p:cNvPicPr>
          <p:nvPr/>
        </p:nvPicPr>
        <p:blipFill>
          <a:blip r:embed="rId4">
            <a:extLst/>
          </a:blip>
          <a:stretch>
            <a:fillRect/>
          </a:stretch>
        </p:blipFill>
        <p:spPr>
          <a:xfrm>
            <a:off x="12313634" y="5230773"/>
            <a:ext cx="11100294" cy="5244985"/>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0" name="images.jpeg" descr="images.jpeg"/>
          <p:cNvPicPr>
            <a:picLocks noChangeAspect="1"/>
          </p:cNvPicPr>
          <p:nvPr/>
        </p:nvPicPr>
        <p:blipFill>
          <a:blip r:embed="rId2">
            <a:extLst/>
          </a:blip>
          <a:stretch>
            <a:fillRect/>
          </a:stretch>
        </p:blipFill>
        <p:spPr>
          <a:xfrm>
            <a:off x="-997144" y="-253262"/>
            <a:ext cx="28000592" cy="14222524"/>
          </a:xfrm>
          <a:prstGeom prst="rect">
            <a:avLst/>
          </a:prstGeom>
          <a:ln w="12700">
            <a:miter lim="400000"/>
          </a:ln>
        </p:spPr>
      </p:pic>
      <p:sp>
        <p:nvSpPr>
          <p:cNvPr id="211" name="8.¿Cual es la relación entre la Paga y el Indice WBL?"/>
          <p:cNvSpPr txBox="1"/>
          <p:nvPr/>
        </p:nvSpPr>
        <p:spPr>
          <a:xfrm>
            <a:off x="385305" y="1613673"/>
            <a:ext cx="13847776" cy="14351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3400">
                <a:solidFill>
                  <a:srgbClr val="FFFFFF"/>
                </a:solidFill>
                <a:latin typeface="Courier"/>
                <a:ea typeface="Courier"/>
                <a:cs typeface="Courier"/>
                <a:sym typeface="Courier"/>
              </a:defRPr>
            </a:pPr>
            <a:r>
              <a:t>8.¿Cual es la relación entre la Paga y el Indice WBL?</a:t>
            </a:r>
            <a:endParaRPr>
              <a:solidFill>
                <a:srgbClr val="000000"/>
              </a:solidFill>
            </a:endParaRPr>
          </a:p>
          <a:p>
            <a:pPr algn="l" defTabSz="457200">
              <a:defRPr sz="2700">
                <a:solidFill>
                  <a:srgbClr val="FFFFFF"/>
                </a:solidFill>
                <a:latin typeface="Courier"/>
                <a:ea typeface="Courier"/>
                <a:cs typeface="Courier"/>
                <a:sym typeface="Courier"/>
              </a:defRPr>
            </a:pPr>
            <a:endParaRPr>
              <a:solidFill>
                <a:srgbClr val="000000"/>
              </a:solidFill>
            </a:endParaRPr>
          </a:p>
        </p:txBody>
      </p:sp>
      <p:sp>
        <p:nvSpPr>
          <p:cNvPr id="212" name="En esta situación lo que podemos ver es que la mayor concentración se encuentra en los sectores intermedios en la franja de 43 y 58, mostrándonos que no existe relacion entre la paga y la evolucion de Derechos"/>
          <p:cNvSpPr txBox="1"/>
          <p:nvPr/>
        </p:nvSpPr>
        <p:spPr>
          <a:xfrm>
            <a:off x="699134" y="10173944"/>
            <a:ext cx="11483153" cy="36322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2500">
                <a:solidFill>
                  <a:srgbClr val="FFFFFF"/>
                </a:solidFill>
                <a:latin typeface="Courier"/>
                <a:ea typeface="Courier"/>
                <a:cs typeface="Courier"/>
                <a:sym typeface="Courier"/>
              </a:defRPr>
            </a:pPr>
            <a:r>
              <a:t>En esta situación lo que podemos ver es que la mayor concentración se encuentra en los sectores intermedios en la franja de 43 y 58, mostrándonos que no existe relacion entre la paga y la evolucion de Derechos</a:t>
            </a:r>
          </a:p>
          <a:p>
            <a:pPr algn="l" defTabSz="457200">
              <a:defRPr sz="2500">
                <a:solidFill>
                  <a:srgbClr val="FFFFFF"/>
                </a:solidFill>
                <a:latin typeface="Courier"/>
                <a:ea typeface="Courier"/>
                <a:cs typeface="Courier"/>
                <a:sym typeface="Courier"/>
              </a:defRPr>
            </a:pPr>
          </a:p>
          <a:p>
            <a:pPr algn="l" defTabSz="457200">
              <a:defRPr sz="2500">
                <a:solidFill>
                  <a:srgbClr val="FFFFFF"/>
                </a:solidFill>
                <a:latin typeface="Courier"/>
                <a:ea typeface="Courier"/>
                <a:cs typeface="Courier"/>
                <a:sym typeface="Courier"/>
              </a:defRPr>
            </a:pPr>
          </a:p>
          <a:p>
            <a:pPr algn="l" defTabSz="457200">
              <a:defRPr sz="2500">
                <a:solidFill>
                  <a:srgbClr val="FFFFFF"/>
                </a:solidFill>
                <a:latin typeface="Courier"/>
                <a:ea typeface="Courier"/>
                <a:cs typeface="Courier"/>
                <a:sym typeface="Courier"/>
              </a:defRPr>
            </a:pPr>
          </a:p>
          <a:p>
            <a:pPr algn="l" defTabSz="457200">
              <a:defRPr sz="2800">
                <a:solidFill>
                  <a:srgbClr val="FFFFFF"/>
                </a:solidFill>
                <a:latin typeface="Courier"/>
                <a:ea typeface="Courier"/>
                <a:cs typeface="Courier"/>
                <a:sym typeface="Courier"/>
              </a:defRPr>
            </a:pPr>
          </a:p>
        </p:txBody>
      </p:sp>
      <p:pic>
        <p:nvPicPr>
          <p:cNvPr id="213" name="Imagen" descr="Imagen"/>
          <p:cNvPicPr>
            <a:picLocks noChangeAspect="1"/>
          </p:cNvPicPr>
          <p:nvPr/>
        </p:nvPicPr>
        <p:blipFill>
          <a:blip r:embed="rId3">
            <a:extLst/>
          </a:blip>
          <a:stretch>
            <a:fillRect/>
          </a:stretch>
        </p:blipFill>
        <p:spPr>
          <a:xfrm>
            <a:off x="6281398" y="3935159"/>
            <a:ext cx="9986982" cy="5845682"/>
          </a:xfrm>
          <a:prstGeom prst="rect">
            <a:avLst/>
          </a:prstGeom>
          <a:ln w="12700">
            <a:miter lim="400000"/>
          </a:ln>
        </p:spPr>
      </p:pic>
      <p:pic>
        <p:nvPicPr>
          <p:cNvPr id="214" name="Captura de pantalla 2023-08-27 a la(s) 18.49.00.png" descr="Captura de pantalla 2023-08-27 a la(s) 18.49.00.png"/>
          <p:cNvPicPr>
            <a:picLocks noChangeAspect="1"/>
          </p:cNvPicPr>
          <p:nvPr/>
        </p:nvPicPr>
        <p:blipFill>
          <a:blip r:embed="rId4">
            <a:extLst/>
          </a:blip>
          <a:stretch>
            <a:fillRect/>
          </a:stretch>
        </p:blipFill>
        <p:spPr>
          <a:xfrm>
            <a:off x="16530029" y="3987800"/>
            <a:ext cx="4406901" cy="57404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6" name="images.jpeg" descr="images.jpeg"/>
          <p:cNvPicPr>
            <a:picLocks noChangeAspect="1"/>
          </p:cNvPicPr>
          <p:nvPr/>
        </p:nvPicPr>
        <p:blipFill>
          <a:blip r:embed="rId2">
            <a:extLst/>
          </a:blip>
          <a:stretch>
            <a:fillRect/>
          </a:stretch>
        </p:blipFill>
        <p:spPr>
          <a:xfrm>
            <a:off x="-997144" y="-253262"/>
            <a:ext cx="28000592" cy="14222524"/>
          </a:xfrm>
          <a:prstGeom prst="rect">
            <a:avLst/>
          </a:prstGeom>
          <a:ln w="12700">
            <a:miter lim="400000"/>
          </a:ln>
        </p:spPr>
      </p:pic>
      <p:sp>
        <p:nvSpPr>
          <p:cNvPr id="217" name="9.Analisis multivariado"/>
          <p:cNvSpPr txBox="1"/>
          <p:nvPr/>
        </p:nvSpPr>
        <p:spPr>
          <a:xfrm>
            <a:off x="1522751" y="1671601"/>
            <a:ext cx="9054016" cy="16510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5100">
                <a:solidFill>
                  <a:srgbClr val="FFFFFF"/>
                </a:solidFill>
                <a:latin typeface="Courier"/>
                <a:ea typeface="Courier"/>
                <a:cs typeface="Courier"/>
                <a:sym typeface="Courier"/>
              </a:defRPr>
            </a:lvl1pPr>
          </a:lstStyle>
          <a:p>
            <a:pPr/>
            <a:r>
              <a:t>9.Analisis multivariado</a:t>
            </a:r>
            <a:endParaRPr>
              <a:solidFill>
                <a:srgbClr val="000000"/>
              </a:solidFill>
            </a:endParaRPr>
          </a:p>
        </p:txBody>
      </p:sp>
      <p:pic>
        <p:nvPicPr>
          <p:cNvPr id="218" name="Captura de pantalla 2023-08-27 a la(s) 18.53.32.png" descr="Captura de pantalla 2023-08-27 a la(s) 18.53.32.png"/>
          <p:cNvPicPr>
            <a:picLocks noChangeAspect="1"/>
          </p:cNvPicPr>
          <p:nvPr/>
        </p:nvPicPr>
        <p:blipFill>
          <a:blip r:embed="rId3">
            <a:extLst/>
          </a:blip>
          <a:stretch>
            <a:fillRect/>
          </a:stretch>
        </p:blipFill>
        <p:spPr>
          <a:xfrm>
            <a:off x="2077718" y="3469040"/>
            <a:ext cx="13512977" cy="8671068"/>
          </a:xfrm>
          <a:prstGeom prst="rect">
            <a:avLst/>
          </a:prstGeom>
          <a:ln w="12700">
            <a:miter lim="400000"/>
          </a:ln>
        </p:spPr>
      </p:pic>
      <p:sp>
        <p:nvSpPr>
          <p:cNvPr id="219" name="De los sucesivos analisis, podemos notar que las correlaciones entre variables con indices mayores a 0,6 se verifican que son pocas las variables que llegan arriba de esos valores. Notando que en definitiva, si existe un vinculo no se trata de un vinculo"/>
          <p:cNvSpPr txBox="1"/>
          <p:nvPr/>
        </p:nvSpPr>
        <p:spPr>
          <a:xfrm>
            <a:off x="15604633" y="7000728"/>
            <a:ext cx="8278755" cy="549656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20000"/>
              </a:lnSpc>
              <a:defRPr cap="all" sz="3000">
                <a:solidFill>
                  <a:srgbClr val="FFFFFF"/>
                </a:solidFill>
                <a:latin typeface="Proxima Nova Extrabold"/>
                <a:ea typeface="Proxima Nova Extrabold"/>
                <a:cs typeface="Proxima Nova Extrabold"/>
                <a:sym typeface="Proxima Nova Extrabold"/>
              </a:defRPr>
            </a:pPr>
            <a:r>
              <a:t>De los sucesivos analisis, podemos notar que las correlaciones entre variables con indices mayores a 0,6 se verifican que son pocas las variables que llegan arriba de esos valores. Notando que en definitiva, si existe un vinculo no se trata de un vinculo directo.</a:t>
            </a:r>
          </a:p>
          <a:p>
            <a:pPr>
              <a:lnSpc>
                <a:spcPct val="120000"/>
              </a:lnSpc>
              <a:defRPr cap="all" sz="3000">
                <a:latin typeface="Proxima Nova Extrabold"/>
                <a:ea typeface="Proxima Nova Extrabold"/>
                <a:cs typeface="Proxima Nova Extrabold"/>
                <a:sym typeface="Proxima Nova Extrabold"/>
              </a:defRPr>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1" name="images.jpeg" descr="images.jpeg"/>
          <p:cNvPicPr>
            <a:picLocks noChangeAspect="1"/>
          </p:cNvPicPr>
          <p:nvPr/>
        </p:nvPicPr>
        <p:blipFill>
          <a:blip r:embed="rId2">
            <a:extLst/>
          </a:blip>
          <a:stretch>
            <a:fillRect/>
          </a:stretch>
        </p:blipFill>
        <p:spPr>
          <a:xfrm>
            <a:off x="-997144" y="-253262"/>
            <a:ext cx="28000592" cy="14222524"/>
          </a:xfrm>
          <a:prstGeom prst="rect">
            <a:avLst/>
          </a:prstGeom>
          <a:ln w="12700">
            <a:miter lim="400000"/>
          </a:ln>
        </p:spPr>
      </p:pic>
      <p:sp>
        <p:nvSpPr>
          <p:cNvPr id="222" name="10 Evolución de Derechos relaciones sobre ingreso y regiones"/>
          <p:cNvSpPr txBox="1"/>
          <p:nvPr/>
        </p:nvSpPr>
        <p:spPr>
          <a:xfrm>
            <a:off x="195731" y="1573441"/>
            <a:ext cx="15661631" cy="21717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3400">
                <a:solidFill>
                  <a:srgbClr val="FFFFFF"/>
                </a:solidFill>
                <a:latin typeface="Courier"/>
                <a:ea typeface="Courier"/>
                <a:cs typeface="Courier"/>
                <a:sym typeface="Courier"/>
              </a:defRPr>
            </a:pPr>
            <a:r>
              <a:t>10 Evolución de Derechos relaciones sobre ingreso y regiones</a:t>
            </a:r>
          </a:p>
          <a:p>
            <a:pPr algn="l" defTabSz="457200">
              <a:defRPr sz="5100">
                <a:solidFill>
                  <a:srgbClr val="FFFFFF"/>
                </a:solidFill>
                <a:latin typeface="Courier"/>
                <a:ea typeface="Courier"/>
                <a:cs typeface="Courier"/>
                <a:sym typeface="Courier"/>
              </a:defRPr>
            </a:pPr>
            <a:endParaRPr>
              <a:solidFill>
                <a:srgbClr val="000000"/>
              </a:solidFill>
            </a:endParaRPr>
          </a:p>
        </p:txBody>
      </p:sp>
      <p:sp>
        <p:nvSpPr>
          <p:cNvPr id="223" name="En lo relativo a los Derechos de la propiedad, existe una relación directa entre bienes e ingresos, pero es indistinto en lo referido a las zonas.…"/>
          <p:cNvSpPr txBox="1"/>
          <p:nvPr/>
        </p:nvSpPr>
        <p:spPr>
          <a:xfrm>
            <a:off x="12381869" y="8454060"/>
            <a:ext cx="8278755" cy="473964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a:solidFill>
                  <a:srgbClr val="FFFFFF"/>
                </a:solidFill>
                <a:latin typeface="Courier"/>
                <a:ea typeface="Courier"/>
                <a:cs typeface="Courier"/>
                <a:sym typeface="Courier"/>
              </a:defRPr>
            </a:pPr>
            <a:r>
              <a:t>En lo relativo a los Derechos de la propiedad, existe una relación directa entre bienes e ingresos, pero es indistinto en lo referido a las zonas.</a:t>
            </a:r>
          </a:p>
          <a:p>
            <a:pPr algn="l" defTabSz="457200">
              <a:defRPr>
                <a:solidFill>
                  <a:srgbClr val="FFFFFF"/>
                </a:solidFill>
                <a:latin typeface="Courier"/>
                <a:ea typeface="Courier"/>
                <a:cs typeface="Courier"/>
                <a:sym typeface="Courier"/>
              </a:defRPr>
            </a:pPr>
            <a:r>
              <a:t>Con respecto a los beneficios de  pensiones no se notan en las clases sociales altas pero si en los sectores sociales medios y bajos, cuestion que llama bastante la atencion. En lo relativo a los ingresos pasa lo inverso.</a:t>
            </a:r>
          </a:p>
          <a:p>
            <a:pPr algn="l" defTabSz="457200">
              <a:defRPr>
                <a:solidFill>
                  <a:srgbClr val="FFFFFF"/>
                </a:solidFill>
                <a:latin typeface="Courier"/>
                <a:ea typeface="Courier"/>
                <a:cs typeface="Courier"/>
                <a:sym typeface="Courier"/>
              </a:defRPr>
            </a:pPr>
          </a:p>
          <a:p>
            <a:pPr algn="l" defTabSz="457200">
              <a:defRPr>
                <a:solidFill>
                  <a:srgbClr val="FFFFFF"/>
                </a:solidFill>
                <a:latin typeface="Courier"/>
                <a:ea typeface="Courier"/>
                <a:cs typeface="Courier"/>
                <a:sym typeface="Courier"/>
              </a:defRPr>
            </a:pPr>
          </a:p>
          <a:p>
            <a:pPr>
              <a:lnSpc>
                <a:spcPct val="120000"/>
              </a:lnSpc>
              <a:defRPr cap="all" sz="3000">
                <a:latin typeface="Proxima Nova Extrabold"/>
                <a:ea typeface="Proxima Nova Extrabold"/>
                <a:cs typeface="Proxima Nova Extrabold"/>
                <a:sym typeface="Proxima Nova Extrabold"/>
              </a:defRPr>
            </a:pPr>
          </a:p>
        </p:txBody>
      </p:sp>
      <p:pic>
        <p:nvPicPr>
          <p:cNvPr id="224" name="Captura de pantalla 2023-08-27 a la(s) 18.57.21.png" descr="Captura de pantalla 2023-08-27 a la(s) 18.57.21.png"/>
          <p:cNvPicPr>
            <a:picLocks noChangeAspect="1"/>
          </p:cNvPicPr>
          <p:nvPr/>
        </p:nvPicPr>
        <p:blipFill>
          <a:blip r:embed="rId3">
            <a:extLst/>
          </a:blip>
          <a:stretch>
            <a:fillRect/>
          </a:stretch>
        </p:blipFill>
        <p:spPr>
          <a:xfrm>
            <a:off x="11377690" y="3778279"/>
            <a:ext cx="11577902" cy="4646622"/>
          </a:xfrm>
          <a:prstGeom prst="rect">
            <a:avLst/>
          </a:prstGeom>
          <a:ln w="12700">
            <a:miter lim="400000"/>
          </a:ln>
        </p:spPr>
      </p:pic>
      <p:pic>
        <p:nvPicPr>
          <p:cNvPr id="225" name="Captura de pantalla 2023-08-27 a la(s) 18.56.02.png" descr="Captura de pantalla 2023-08-27 a la(s) 18.56.02.png"/>
          <p:cNvPicPr>
            <a:picLocks noChangeAspect="1"/>
          </p:cNvPicPr>
          <p:nvPr/>
        </p:nvPicPr>
        <p:blipFill>
          <a:blip r:embed="rId4">
            <a:extLst/>
          </a:blip>
          <a:stretch>
            <a:fillRect/>
          </a:stretch>
        </p:blipFill>
        <p:spPr>
          <a:xfrm>
            <a:off x="753814" y="3778279"/>
            <a:ext cx="10989760" cy="4646622"/>
          </a:xfrm>
          <a:prstGeom prst="rect">
            <a:avLst/>
          </a:prstGeom>
          <a:ln w="12700">
            <a:miter lim="400000"/>
          </a:ln>
        </p:spPr>
      </p:pic>
      <p:pic>
        <p:nvPicPr>
          <p:cNvPr id="226" name="Captura de pantalla 2023-08-27 a la(s) 18.55.50.png" descr="Captura de pantalla 2023-08-27 a la(s) 18.55.50.png"/>
          <p:cNvPicPr>
            <a:picLocks noChangeAspect="1"/>
          </p:cNvPicPr>
          <p:nvPr/>
        </p:nvPicPr>
        <p:blipFill>
          <a:blip r:embed="rId5">
            <a:extLst/>
          </a:blip>
          <a:stretch>
            <a:fillRect/>
          </a:stretch>
        </p:blipFill>
        <p:spPr>
          <a:xfrm>
            <a:off x="561539" y="8344173"/>
            <a:ext cx="11777473" cy="4959415"/>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8" name="images.jpeg" descr="images.jpeg"/>
          <p:cNvPicPr>
            <a:picLocks noChangeAspect="1"/>
          </p:cNvPicPr>
          <p:nvPr/>
        </p:nvPicPr>
        <p:blipFill>
          <a:blip r:embed="rId2">
            <a:extLst/>
          </a:blip>
          <a:stretch>
            <a:fillRect/>
          </a:stretch>
        </p:blipFill>
        <p:spPr>
          <a:xfrm>
            <a:off x="-997144" y="-253262"/>
            <a:ext cx="28000592" cy="14222524"/>
          </a:xfrm>
          <a:prstGeom prst="rect">
            <a:avLst/>
          </a:prstGeom>
          <a:ln w="12700">
            <a:miter lim="400000"/>
          </a:ln>
        </p:spPr>
      </p:pic>
      <p:pic>
        <p:nvPicPr>
          <p:cNvPr id="229" name="Captura de pantalla 2023-08-27 a la(s) 19.00.58.png" descr="Captura de pantalla 2023-08-27 a la(s) 19.00.58.png"/>
          <p:cNvPicPr>
            <a:picLocks noChangeAspect="1"/>
          </p:cNvPicPr>
          <p:nvPr/>
        </p:nvPicPr>
        <p:blipFill>
          <a:blip r:embed="rId3">
            <a:extLst/>
          </a:blip>
          <a:stretch>
            <a:fillRect/>
          </a:stretch>
        </p:blipFill>
        <p:spPr>
          <a:xfrm>
            <a:off x="2305068" y="4457089"/>
            <a:ext cx="19287317" cy="5824488"/>
          </a:xfrm>
          <a:prstGeom prst="rect">
            <a:avLst/>
          </a:prstGeom>
          <a:ln w="12700">
            <a:miter lim="400000"/>
          </a:ln>
        </p:spPr>
      </p:pic>
      <p:sp>
        <p:nvSpPr>
          <p:cNvPr id="230" name="MODELOS DE ML…"/>
          <p:cNvSpPr txBox="1"/>
          <p:nvPr/>
        </p:nvSpPr>
        <p:spPr>
          <a:xfrm>
            <a:off x="7675443" y="1970965"/>
            <a:ext cx="7469125" cy="200152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20000"/>
              </a:lnSpc>
              <a:defRPr cap="all" sz="5700">
                <a:solidFill>
                  <a:srgbClr val="FFFFFF"/>
                </a:solidFill>
                <a:latin typeface="Proxima Nova Extrabold"/>
                <a:ea typeface="Proxima Nova Extrabold"/>
                <a:cs typeface="Proxima Nova Extrabold"/>
                <a:sym typeface="Proxima Nova Extrabold"/>
              </a:defRPr>
            </a:pPr>
            <a:r>
              <a:t>MODELOS DE ML</a:t>
            </a:r>
          </a:p>
          <a:p>
            <a:pPr>
              <a:lnSpc>
                <a:spcPct val="120000"/>
              </a:lnSpc>
              <a:defRPr cap="all" sz="5700">
                <a:solidFill>
                  <a:srgbClr val="FFFFFF"/>
                </a:solidFill>
                <a:latin typeface="Proxima Nova Extrabold"/>
                <a:ea typeface="Proxima Nova Extrabold"/>
                <a:cs typeface="Proxima Nova Extrabold"/>
                <a:sym typeface="Proxima Nova Extrabold"/>
              </a:defRPr>
            </a:pPr>
            <a:r>
              <a:t>1)REGRESION LINEAR</a:t>
            </a:r>
          </a:p>
        </p:txBody>
      </p:sp>
      <p:sp>
        <p:nvSpPr>
          <p:cNvPr id="231" name="En el modelo de regresión linear, en lo relativo a matrimonio, pensión, matrimonio y lugar de trabajo, en los modelos actuales la predicción demuestra un avance pero en el modelo predicho no se nota de manera uniforme ese crecimiento. La nota en particul"/>
          <p:cNvSpPr txBox="1"/>
          <p:nvPr/>
        </p:nvSpPr>
        <p:spPr>
          <a:xfrm>
            <a:off x="6434650" y="10302106"/>
            <a:ext cx="15494742" cy="1879601"/>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2300">
                <a:solidFill>
                  <a:srgbClr val="FFFFFF"/>
                </a:solidFill>
                <a:latin typeface="Courier"/>
                <a:ea typeface="Courier"/>
                <a:cs typeface="Courier"/>
                <a:sym typeface="Courier"/>
              </a:defRPr>
            </a:lvl1pPr>
          </a:lstStyle>
          <a:p>
            <a:pPr/>
            <a:r>
              <a:t>En el modelo de regresión linear, en lo relativo a matrimonio, pensión, matrimonio y lugar de trabajo, en los modelos actuales la predicción demuestra un avance pero en el modelo predicho no se nota de manera uniforme ese crecimiento. La nota en particular, por el tipo de variable es alto el sesgo.</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3" name="images.jpeg" descr="images.jpeg"/>
          <p:cNvPicPr>
            <a:picLocks noChangeAspect="1"/>
          </p:cNvPicPr>
          <p:nvPr/>
        </p:nvPicPr>
        <p:blipFill>
          <a:blip r:embed="rId2">
            <a:extLst/>
          </a:blip>
          <a:stretch>
            <a:fillRect/>
          </a:stretch>
        </p:blipFill>
        <p:spPr>
          <a:xfrm>
            <a:off x="-523208" y="-126262"/>
            <a:ext cx="28000592" cy="14222524"/>
          </a:xfrm>
          <a:prstGeom prst="rect">
            <a:avLst/>
          </a:prstGeom>
          <a:ln w="12700">
            <a:miter lim="400000"/>
          </a:ln>
        </p:spPr>
      </p:pic>
      <p:sp>
        <p:nvSpPr>
          <p:cNvPr id="234" name="ARBOL DE DECISION"/>
          <p:cNvSpPr txBox="1"/>
          <p:nvPr/>
        </p:nvSpPr>
        <p:spPr>
          <a:xfrm>
            <a:off x="1362516" y="806653"/>
            <a:ext cx="7440892" cy="965201"/>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20000"/>
              </a:lnSpc>
              <a:defRPr cap="all" sz="5700">
                <a:solidFill>
                  <a:srgbClr val="FFFFFF"/>
                </a:solidFill>
                <a:latin typeface="Proxima Nova Extrabold"/>
                <a:ea typeface="Proxima Nova Extrabold"/>
                <a:cs typeface="Proxima Nova Extrabold"/>
                <a:sym typeface="Proxima Nova Extrabold"/>
              </a:defRPr>
            </a:lvl1pPr>
          </a:lstStyle>
          <a:p>
            <a:pPr/>
            <a:r>
              <a:t>ARBOL DE DECISION </a:t>
            </a:r>
          </a:p>
        </p:txBody>
      </p:sp>
      <p:pic>
        <p:nvPicPr>
          <p:cNvPr id="235" name="Imagen" descr="Imagen"/>
          <p:cNvPicPr>
            <a:picLocks noChangeAspect="1"/>
          </p:cNvPicPr>
          <p:nvPr/>
        </p:nvPicPr>
        <p:blipFill>
          <a:blip r:embed="rId3">
            <a:extLst/>
          </a:blip>
          <a:stretch>
            <a:fillRect/>
          </a:stretch>
        </p:blipFill>
        <p:spPr>
          <a:xfrm>
            <a:off x="1293596" y="1936007"/>
            <a:ext cx="8101089" cy="5651822"/>
          </a:xfrm>
          <a:prstGeom prst="rect">
            <a:avLst/>
          </a:prstGeom>
          <a:ln w="12700">
            <a:miter lim="400000"/>
          </a:ln>
        </p:spPr>
      </p:pic>
      <p:sp>
        <p:nvSpPr>
          <p:cNvPr id="236" name="REGRESION LOGISTICA"/>
          <p:cNvSpPr txBox="1"/>
          <p:nvPr/>
        </p:nvSpPr>
        <p:spPr>
          <a:xfrm>
            <a:off x="15297887" y="593382"/>
            <a:ext cx="8101089" cy="965201"/>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20000"/>
              </a:lnSpc>
              <a:defRPr cap="all" sz="5700">
                <a:solidFill>
                  <a:srgbClr val="FFFFFF"/>
                </a:solidFill>
                <a:latin typeface="Proxima Nova Extrabold"/>
                <a:ea typeface="Proxima Nova Extrabold"/>
                <a:cs typeface="Proxima Nova Extrabold"/>
                <a:sym typeface="Proxima Nova Extrabold"/>
              </a:defRPr>
            </a:lvl1pPr>
          </a:lstStyle>
          <a:p>
            <a:pPr/>
            <a:r>
              <a:t>REGRESION LOGISTICA</a:t>
            </a:r>
          </a:p>
        </p:txBody>
      </p:sp>
      <p:pic>
        <p:nvPicPr>
          <p:cNvPr id="237" name="Captura de pantalla 2023-08-27 a la(s) 19.06.13.png" descr="Captura de pantalla 2023-08-27 a la(s) 19.06.13.png"/>
          <p:cNvPicPr>
            <a:picLocks noChangeAspect="1"/>
          </p:cNvPicPr>
          <p:nvPr/>
        </p:nvPicPr>
        <p:blipFill>
          <a:blip r:embed="rId4">
            <a:extLst/>
          </a:blip>
          <a:stretch>
            <a:fillRect/>
          </a:stretch>
        </p:blipFill>
        <p:spPr>
          <a:xfrm>
            <a:off x="14931735" y="1556859"/>
            <a:ext cx="8344108" cy="5721675"/>
          </a:xfrm>
          <a:prstGeom prst="rect">
            <a:avLst/>
          </a:prstGeom>
          <a:ln w="12700">
            <a:miter lim="400000"/>
          </a:ln>
        </p:spPr>
      </p:pic>
      <p:sp>
        <p:nvSpPr>
          <p:cNvPr id="238" name="Stratified k-fold Y GridSearch"/>
          <p:cNvSpPr txBox="1"/>
          <p:nvPr/>
        </p:nvSpPr>
        <p:spPr>
          <a:xfrm>
            <a:off x="818121" y="8160626"/>
            <a:ext cx="9052039" cy="2606041"/>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20000"/>
              </a:lnSpc>
              <a:defRPr cap="all" sz="5700">
                <a:solidFill>
                  <a:srgbClr val="FFFFFF"/>
                </a:solidFill>
                <a:latin typeface="Proxima Nova Extrabold"/>
                <a:ea typeface="Proxima Nova Extrabold"/>
                <a:cs typeface="Proxima Nova Extrabold"/>
                <a:sym typeface="Proxima Nova Extrabold"/>
              </a:defRPr>
            </a:pPr>
            <a:r>
              <a:t>Stratified k-fold Y GridSearch</a:t>
            </a:r>
          </a:p>
          <a:p>
            <a:pPr algn="l" defTabSz="457200">
              <a:defRPr sz="1400">
                <a:solidFill>
                  <a:srgbClr val="FFFFFF"/>
                </a:solidFill>
                <a:latin typeface="Courier"/>
                <a:ea typeface="Courier"/>
                <a:cs typeface="Courier"/>
                <a:sym typeface="Courier"/>
              </a:defRPr>
            </a:pPr>
          </a:p>
        </p:txBody>
      </p:sp>
      <p:pic>
        <p:nvPicPr>
          <p:cNvPr id="239" name="Imagen" descr="Imagen"/>
          <p:cNvPicPr>
            <a:picLocks noChangeAspect="1"/>
          </p:cNvPicPr>
          <p:nvPr/>
        </p:nvPicPr>
        <p:blipFill>
          <a:blip r:embed="rId5">
            <a:extLst/>
          </a:blip>
          <a:stretch>
            <a:fillRect/>
          </a:stretch>
        </p:blipFill>
        <p:spPr>
          <a:xfrm>
            <a:off x="9949035" y="7631535"/>
            <a:ext cx="9797128" cy="6174620"/>
          </a:xfrm>
          <a:prstGeom prst="rect">
            <a:avLst/>
          </a:prstGeom>
          <a:ln w="12700">
            <a:miter lim="400000"/>
          </a:ln>
        </p:spPr>
      </p:pic>
      <p:sp>
        <p:nvSpPr>
          <p:cNvPr id="240" name="Como en el modelo de regresión linear y por el tipo de variable, si bien es alta la predicción también lo es la tasa de falsos positivos y errores, por lo que debemos centramos en análisis mas evolutivos que de variables en particular."/>
          <p:cNvSpPr txBox="1"/>
          <p:nvPr/>
        </p:nvSpPr>
        <p:spPr>
          <a:xfrm>
            <a:off x="8898978" y="3727727"/>
            <a:ext cx="6761549" cy="3149601"/>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2500">
                <a:solidFill>
                  <a:srgbClr val="FFFFFF"/>
                </a:solidFill>
                <a:latin typeface="Courier"/>
                <a:ea typeface="Courier"/>
                <a:cs typeface="Courier"/>
                <a:sym typeface="Courier"/>
              </a:defRPr>
            </a:lvl1pPr>
          </a:lstStyle>
          <a:p>
            <a:pPr/>
            <a:r>
              <a:t>Como en el modelo de regresión linear y por el tipo de variable, si bien es alta la predicción también lo es la tasa de falsos positivos y errores, por lo que debemos centramos en análisis mas evolutivos que de variables en particular.</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2" name="images-2.jpeg" descr="images-2.jpeg"/>
          <p:cNvPicPr>
            <a:picLocks noChangeAspect="1"/>
          </p:cNvPicPr>
          <p:nvPr/>
        </p:nvPicPr>
        <p:blipFill>
          <a:blip r:embed="rId2">
            <a:extLst/>
          </a:blip>
          <a:stretch>
            <a:fillRect/>
          </a:stretch>
        </p:blipFill>
        <p:spPr>
          <a:xfrm>
            <a:off x="1001243" y="5236695"/>
            <a:ext cx="15196909" cy="8510269"/>
          </a:xfrm>
          <a:prstGeom prst="rect">
            <a:avLst/>
          </a:prstGeom>
          <a:ln w="12700">
            <a:miter lim="400000"/>
          </a:ln>
        </p:spPr>
      </p:pic>
      <p:sp>
        <p:nvSpPr>
          <p:cNvPr id="243" name="GRACIAS!!!!"/>
          <p:cNvSpPr txBox="1"/>
          <p:nvPr/>
        </p:nvSpPr>
        <p:spPr>
          <a:xfrm>
            <a:off x="1945999" y="4987219"/>
            <a:ext cx="4093821" cy="10401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200">
                <a:solidFill>
                  <a:schemeClr val="accent6">
                    <a:hueOff val="-222033"/>
                    <a:satOff val="-38393"/>
                    <a:lumOff val="-17784"/>
                  </a:schemeClr>
                </a:solidFill>
                <a:latin typeface="Phosphate Inline"/>
                <a:ea typeface="Phosphate Inline"/>
                <a:cs typeface="Phosphate Inline"/>
                <a:sym typeface="Phosphate Inline"/>
              </a:defRPr>
            </a:lvl1pPr>
          </a:lstStyle>
          <a:p>
            <a:pPr/>
            <a:r>
              <a:t>GRACIAS!!!!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5" name="La parte inferior de una persona con pantalones azules y zapatos verdes sobre un piso rosa y amarillo" descr="La parte inferior de una persona con pantalones azules y zapatos verdes sobre un piso rosa y amarillo"/>
          <p:cNvPicPr>
            <a:picLocks noChangeAspect="1"/>
          </p:cNvPicPr>
          <p:nvPr>
            <p:ph type="pic" idx="21"/>
          </p:nvPr>
        </p:nvPicPr>
        <p:blipFill>
          <a:blip r:embed="rId2">
            <a:extLst/>
          </a:blip>
          <a:srcRect l="0" t="7660" r="0" b="7660"/>
          <a:stretch>
            <a:fillRect/>
          </a:stretch>
        </p:blipFill>
        <p:spPr>
          <a:xfrm>
            <a:off x="-477157" y="-166359"/>
            <a:ext cx="25430063" cy="14363795"/>
          </a:xfrm>
          <a:prstGeom prst="rect">
            <a:avLst/>
          </a:prstGeom>
        </p:spPr>
      </p:pic>
      <p:pic>
        <p:nvPicPr>
          <p:cNvPr id="156" name="{00000000-0000-0000-A1AB-060000000000}638270465981160000.png" descr="{00000000-0000-0000-A1AB-060000000000}638270465981160000.png"/>
          <p:cNvPicPr>
            <a:picLocks noChangeAspect="1"/>
          </p:cNvPicPr>
          <p:nvPr/>
        </p:nvPicPr>
        <p:blipFill>
          <a:blip r:embed="rId3">
            <a:extLst/>
          </a:blip>
          <a:stretch>
            <a:fillRect/>
          </a:stretch>
        </p:blipFill>
        <p:spPr>
          <a:xfrm>
            <a:off x="17590129" y="2777412"/>
            <a:ext cx="6502401" cy="6502401"/>
          </a:xfrm>
          <a:prstGeom prst="rect">
            <a:avLst/>
          </a:prstGeom>
          <a:ln w="12700">
            <a:miter lim="400000"/>
          </a:ln>
        </p:spPr>
      </p:pic>
      <p:sp>
        <p:nvSpPr>
          <p:cNvPr id="157" name="MI NOMBRE ES MARIA EUGENIA GONZALEZ, SOY ABOGADA Y MASTER EN ADMINISTRACION DE EMPRESA.…"/>
          <p:cNvSpPr txBox="1"/>
          <p:nvPr/>
        </p:nvSpPr>
        <p:spPr>
          <a:xfrm>
            <a:off x="1676047" y="10066298"/>
            <a:ext cx="22643288" cy="192467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400">
                <a:latin typeface="Chalkboard SE Bold"/>
                <a:ea typeface="Chalkboard SE Bold"/>
                <a:cs typeface="Chalkboard SE Bold"/>
                <a:sym typeface="Chalkboard SE Bold"/>
              </a:defRPr>
            </a:pPr>
            <a:r>
              <a:t>MI NOMBRE ES MARIA EUGENIA GONZALEZ, SOY ABOGADA Y MASTER EN ADMINISTRACION DE EMPRESA.</a:t>
            </a:r>
          </a:p>
          <a:p>
            <a:pPr>
              <a:defRPr sz="3400">
                <a:latin typeface="Chalkboard SE Bold"/>
                <a:ea typeface="Chalkboard SE Bold"/>
                <a:cs typeface="Chalkboard SE Bold"/>
                <a:sym typeface="Chalkboard SE Bold"/>
              </a:defRPr>
            </a:pPr>
            <a:r>
              <a:t>QUISE ESTUDIAR UNA BASE DE DATOS EMITIDA POR EL BANCO MUNDIAL, SOBRE LOS DERECHOS DE LAS MUJERES.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9" name="Persona haciendo una bomba de chicle rosa contra un fondo sólido de color azul y rosa" descr="Persona haciendo una bomba de chicle rosa contra un fondo sólido de color azul y rosa"/>
          <p:cNvPicPr>
            <a:picLocks noChangeAspect="1"/>
          </p:cNvPicPr>
          <p:nvPr>
            <p:ph type="pic" idx="23"/>
          </p:nvPr>
        </p:nvPicPr>
        <p:blipFill>
          <a:blip r:embed="rId2">
            <a:extLst/>
          </a:blip>
          <a:srcRect l="7492" t="1971" r="9134" b="25633"/>
          <a:stretch>
            <a:fillRect/>
          </a:stretch>
        </p:blipFill>
        <p:spPr>
          <a:xfrm>
            <a:off x="-318947" y="-5234666"/>
            <a:ext cx="25480018" cy="33156276"/>
          </a:xfrm>
          <a:prstGeom prst="rect">
            <a:avLst/>
          </a:prstGeom>
        </p:spPr>
      </p:pic>
      <p:sp>
        <p:nvSpPr>
          <p:cNvPr id="160" name="PREGUNTAS PLANTEADAS…"/>
          <p:cNvSpPr txBox="1"/>
          <p:nvPr/>
        </p:nvSpPr>
        <p:spPr>
          <a:xfrm>
            <a:off x="2633729" y="8969768"/>
            <a:ext cx="19687666" cy="4747261"/>
          </a:xfrm>
          <a:prstGeom prst="rect">
            <a:avLst/>
          </a:prstGeom>
          <a:solidFill>
            <a:schemeClr val="accent1">
              <a:hueOff val="-61588"/>
              <a:lumOff val="20233"/>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20000"/>
              </a:lnSpc>
              <a:defRPr cap="all" sz="2600">
                <a:solidFill>
                  <a:schemeClr val="accent6"/>
                </a:solidFill>
                <a:latin typeface="Proxima Nova Extrabold"/>
                <a:ea typeface="Proxima Nova Extrabold"/>
                <a:cs typeface="Proxima Nova Extrabold"/>
                <a:sym typeface="Proxima Nova Extrabold"/>
              </a:defRPr>
            </a:pPr>
            <a:r>
              <a:t>PREGUNTAS PLANTEADAS</a:t>
            </a:r>
          </a:p>
          <a:p>
            <a:pPr>
              <a:lnSpc>
                <a:spcPct val="120000"/>
              </a:lnSpc>
              <a:defRPr cap="all" sz="2600">
                <a:solidFill>
                  <a:schemeClr val="accent6"/>
                </a:solidFill>
                <a:latin typeface="Proxima Nova Extrabold"/>
                <a:ea typeface="Proxima Nova Extrabold"/>
                <a:cs typeface="Proxima Nova Extrabold"/>
                <a:sym typeface="Proxima Nova Extrabold"/>
              </a:defRPr>
            </a:pPr>
            <a:r>
              <a:t>1. ¿Que paises son los que han evolucionado más en el campo de Derechos de Mujeres?</a:t>
            </a:r>
          </a:p>
          <a:p>
            <a:pPr>
              <a:lnSpc>
                <a:spcPct val="120000"/>
              </a:lnSpc>
              <a:defRPr cap="all" sz="2600">
                <a:solidFill>
                  <a:schemeClr val="accent6"/>
                </a:solidFill>
                <a:latin typeface="Proxima Nova Extrabold"/>
                <a:ea typeface="Proxima Nova Extrabold"/>
                <a:cs typeface="Proxima Nova Extrabold"/>
                <a:sym typeface="Proxima Nova Extrabold"/>
              </a:defRPr>
            </a:pPr>
            <a:r>
              <a:t>2. ¿Tiene relación la clase social con el Desarrollo de Derechos?</a:t>
            </a:r>
          </a:p>
          <a:p>
            <a:pPr>
              <a:lnSpc>
                <a:spcPct val="120000"/>
              </a:lnSpc>
              <a:defRPr cap="all" sz="2600">
                <a:solidFill>
                  <a:schemeClr val="accent6"/>
                </a:solidFill>
                <a:latin typeface="Proxima Nova Extrabold"/>
                <a:ea typeface="Proxima Nova Extrabold"/>
                <a:cs typeface="Proxima Nova Extrabold"/>
                <a:sym typeface="Proxima Nova Extrabold"/>
              </a:defRPr>
            </a:pPr>
            <a:r>
              <a:t>3. Analisis Univariados de Desarrollo de Derechos, relacion con la PAGA, MATRIMONIO Y BIENES</a:t>
            </a:r>
          </a:p>
          <a:p>
            <a:pPr>
              <a:lnSpc>
                <a:spcPct val="120000"/>
              </a:lnSpc>
              <a:defRPr cap="all" sz="2600">
                <a:solidFill>
                  <a:schemeClr val="accent6"/>
                </a:solidFill>
                <a:latin typeface="Proxima Nova Extrabold"/>
                <a:ea typeface="Proxima Nova Extrabold"/>
                <a:cs typeface="Proxima Nova Extrabold"/>
                <a:sym typeface="Proxima Nova Extrabold"/>
              </a:defRPr>
            </a:pPr>
            <a:r>
              <a:t>4. Con respecto a la movilidad ¿Las mujeres han ganado más derechos?</a:t>
            </a:r>
          </a:p>
          <a:p>
            <a:pPr>
              <a:lnSpc>
                <a:spcPct val="120000"/>
              </a:lnSpc>
              <a:defRPr cap="all" sz="2600">
                <a:solidFill>
                  <a:schemeClr val="accent6"/>
                </a:solidFill>
                <a:latin typeface="Proxima Nova Extrabold"/>
                <a:ea typeface="Proxima Nova Extrabold"/>
                <a:cs typeface="Proxima Nova Extrabold"/>
                <a:sym typeface="Proxima Nova Extrabold"/>
              </a:defRPr>
            </a:pPr>
            <a:r>
              <a:t>5. ¿Tienen los hombres y las mujeres los mismos derechos de propiedad sobre los bienes inmuebles?</a:t>
            </a:r>
          </a:p>
          <a:p>
            <a:pPr>
              <a:lnSpc>
                <a:spcPct val="120000"/>
              </a:lnSpc>
              <a:defRPr cap="all" sz="2600">
                <a:solidFill>
                  <a:schemeClr val="accent6"/>
                </a:solidFill>
                <a:latin typeface="Proxima Nova Extrabold"/>
                <a:ea typeface="Proxima Nova Extrabold"/>
                <a:cs typeface="Proxima Nova Extrabold"/>
                <a:sym typeface="Proxima Nova Extrabold"/>
              </a:defRPr>
            </a:pPr>
            <a:r>
              <a:t>6. Con respecto a la Libertad Economica ¿Ha habido una evolución favorecedora?  </a:t>
            </a:r>
          </a:p>
          <a:p>
            <a:pPr>
              <a:lnSpc>
                <a:spcPct val="120000"/>
              </a:lnSpc>
              <a:defRPr cap="all" sz="2600">
                <a:solidFill>
                  <a:schemeClr val="accent6"/>
                </a:solidFill>
                <a:latin typeface="Proxima Nova Extrabold"/>
                <a:ea typeface="Proxima Nova Extrabold"/>
                <a:cs typeface="Proxima Nova Extrabold"/>
                <a:sym typeface="Proxima Nova Extrabold"/>
              </a:defRPr>
            </a:pPr>
            <a:r>
              <a:t>7. ¿La edad a la que hombres y mujeres pueden jubilarse con pensión completa es la misma?</a:t>
            </a:r>
          </a:p>
          <a:p>
            <a:pPr>
              <a:lnSpc>
                <a:spcPct val="120000"/>
              </a:lnSpc>
              <a:defRPr cap="all" sz="2600">
                <a:solidFill>
                  <a:schemeClr val="accent6"/>
                </a:solidFill>
                <a:latin typeface="Proxima Nova Extrabold"/>
                <a:ea typeface="Proxima Nova Extrabold"/>
                <a:cs typeface="Proxima Nova Extrabold"/>
                <a:sym typeface="Proxima Nova Extrabold"/>
              </a:defRPr>
            </a:pPr>
            <a:r>
              <a:t>8. ¿Cual es la relacion entre la Paga y el Indice WBL?</a:t>
            </a:r>
          </a:p>
        </p:txBody>
      </p:sp>
      <p:sp>
        <p:nvSpPr>
          <p:cNvPr id="161" name="¿Como han…"/>
          <p:cNvSpPr txBox="1"/>
          <p:nvPr/>
        </p:nvSpPr>
        <p:spPr>
          <a:xfrm>
            <a:off x="10579417" y="5319415"/>
            <a:ext cx="3225166" cy="24053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1" sz="1900">
                <a:latin typeface="Courier"/>
                <a:ea typeface="Courier"/>
                <a:cs typeface="Courier"/>
                <a:sym typeface="Courier"/>
              </a:defRPr>
            </a:pPr>
            <a:endParaRPr b="0"/>
          </a:p>
          <a:p>
            <a:pPr algn="l" defTabSz="457200">
              <a:defRPr sz="1900">
                <a:latin typeface="Courier"/>
                <a:ea typeface="Courier"/>
                <a:cs typeface="Courier"/>
                <a:sym typeface="Courier"/>
              </a:defRPr>
            </a:pPr>
          </a:p>
          <a:p>
            <a:pPr algn="l" defTabSz="457200">
              <a:defRPr sz="2300">
                <a:latin typeface="Druk Wide Medium"/>
                <a:ea typeface="Druk Wide Medium"/>
                <a:cs typeface="Druk Wide Medium"/>
                <a:sym typeface="Druk Wide Medium"/>
              </a:defRPr>
            </a:pPr>
            <a:r>
              <a:t>¿Como han </a:t>
            </a:r>
          </a:p>
          <a:p>
            <a:pPr algn="l" defTabSz="457200">
              <a:defRPr sz="2300">
                <a:latin typeface="Druk Wide Medium"/>
                <a:ea typeface="Druk Wide Medium"/>
                <a:cs typeface="Druk Wide Medium"/>
                <a:sym typeface="Druk Wide Medium"/>
              </a:defRPr>
            </a:pPr>
            <a:r>
              <a:t>evolucionado </a:t>
            </a:r>
          </a:p>
          <a:p>
            <a:pPr algn="l" defTabSz="457200">
              <a:defRPr sz="2300">
                <a:latin typeface="Druk Wide Medium"/>
                <a:ea typeface="Druk Wide Medium"/>
                <a:cs typeface="Druk Wide Medium"/>
                <a:sym typeface="Druk Wide Medium"/>
              </a:defRPr>
            </a:pPr>
            <a:r>
              <a:t>los Derechos </a:t>
            </a:r>
          </a:p>
          <a:p>
            <a:pPr algn="l" defTabSz="457200">
              <a:defRPr sz="2300">
                <a:latin typeface="Druk Wide Medium"/>
                <a:ea typeface="Druk Wide Medium"/>
                <a:cs typeface="Druk Wide Medium"/>
                <a:sym typeface="Druk Wide Medium"/>
              </a:defRPr>
            </a:pPr>
            <a:r>
              <a:t>de las Mujeres?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3" name="Figure 3.png" descr="Figure 3.png"/>
          <p:cNvPicPr>
            <a:picLocks noChangeAspect="1"/>
          </p:cNvPicPr>
          <p:nvPr/>
        </p:nvPicPr>
        <p:blipFill>
          <a:blip r:embed="rId2">
            <a:extLst/>
          </a:blip>
          <a:stretch>
            <a:fillRect/>
          </a:stretch>
        </p:blipFill>
        <p:spPr>
          <a:xfrm>
            <a:off x="-1187410" y="336684"/>
            <a:ext cx="22165444" cy="13042632"/>
          </a:xfrm>
          <a:prstGeom prst="rect">
            <a:avLst/>
          </a:prstGeom>
          <a:ln w="12700">
            <a:miter lim="400000"/>
          </a:ln>
        </p:spPr>
      </p:pic>
      <p:sp>
        <p:nvSpPr>
          <p:cNvPr id="164" name="Como variable hemos elegido al indice WBL, para hacer base y relacionarlo con los demás datos."/>
          <p:cNvSpPr txBox="1"/>
          <p:nvPr/>
        </p:nvSpPr>
        <p:spPr>
          <a:xfrm>
            <a:off x="2322391" y="1460092"/>
            <a:ext cx="20829271" cy="5588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20000"/>
              </a:lnSpc>
              <a:defRPr cap="all" sz="3000">
                <a:solidFill>
                  <a:srgbClr val="FFFFFF"/>
                </a:solidFill>
                <a:latin typeface="Proxima Nova Extrabold"/>
                <a:ea typeface="Proxima Nova Extrabold"/>
                <a:cs typeface="Proxima Nova Extrabold"/>
                <a:sym typeface="Proxima Nova Extrabold"/>
              </a:defRPr>
            </a:lvl1pPr>
          </a:lstStyle>
          <a:p>
            <a:pPr/>
            <a:r>
              <a:t>Como variable hemos elegido al indice WBL, para hacer base y relacionarlo con los demás datos.</a:t>
            </a:r>
          </a:p>
        </p:txBody>
      </p:sp>
      <p:sp>
        <p:nvSpPr>
          <p:cNvPr id="165" name="Siendo que las mejoras de este índice significan mejoras en los derechos de mujeres alrededor del mundo"/>
          <p:cNvSpPr txBox="1"/>
          <p:nvPr/>
        </p:nvSpPr>
        <p:spPr>
          <a:xfrm>
            <a:off x="16110190" y="7054823"/>
            <a:ext cx="7643642" cy="220472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20000"/>
              </a:lnSpc>
              <a:defRPr cap="all" sz="3000">
                <a:solidFill>
                  <a:srgbClr val="FFFFFF"/>
                </a:solidFill>
                <a:latin typeface="Proxima Nova Extrabold"/>
                <a:ea typeface="Proxima Nova Extrabold"/>
                <a:cs typeface="Proxima Nova Extrabold"/>
                <a:sym typeface="Proxima Nova Extrabold"/>
              </a:defRPr>
            </a:lvl1pPr>
          </a:lstStyle>
          <a:p>
            <a:pPr/>
            <a:r>
              <a:t>Siendo que las mejoras de este índice significan mejoras en los derechos de mujeres alrededor del mundo</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7" name="Dos adultos con atuendos vibrantes de colores sólidos en verde, azul, rosa y amarillo." descr="Dos adultos con atuendos vibrantes de colores sólidos en verde, azul, rosa y amarillo."/>
          <p:cNvPicPr>
            <a:picLocks noChangeAspect="1"/>
          </p:cNvPicPr>
          <p:nvPr>
            <p:ph type="pic" idx="22"/>
          </p:nvPr>
        </p:nvPicPr>
        <p:blipFill>
          <a:blip r:embed="rId2">
            <a:extLst/>
          </a:blip>
          <a:srcRect l="3898" t="2179" r="4170" b="5812"/>
          <a:stretch>
            <a:fillRect/>
          </a:stretch>
        </p:blipFill>
        <p:spPr>
          <a:xfrm>
            <a:off x="-174867" y="-547443"/>
            <a:ext cx="25188851" cy="14681076"/>
          </a:xfrm>
          <a:prstGeom prst="rect">
            <a:avLst/>
          </a:prstGeom>
        </p:spPr>
      </p:pic>
      <p:sp>
        <p:nvSpPr>
          <p:cNvPr id="168" name="EDA"/>
          <p:cNvSpPr txBox="1"/>
          <p:nvPr/>
        </p:nvSpPr>
        <p:spPr>
          <a:xfrm>
            <a:off x="10441601" y="6240661"/>
            <a:ext cx="2932075" cy="1803401"/>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20000"/>
              </a:lnSpc>
              <a:defRPr cap="all" sz="11200">
                <a:solidFill>
                  <a:srgbClr val="FFFFFF"/>
                </a:solidFill>
                <a:latin typeface="Proxima Nova Extrabold"/>
                <a:ea typeface="Proxima Nova Extrabold"/>
                <a:cs typeface="Proxima Nova Extrabold"/>
                <a:sym typeface="Proxima Nova Extrabold"/>
              </a:defRPr>
            </a:lvl1pPr>
          </a:lstStyle>
          <a:p>
            <a:pPr/>
            <a:r>
              <a:t>EDA</a:t>
            </a:r>
          </a:p>
        </p:txBody>
      </p:sp>
      <p:graphicFrame>
        <p:nvGraphicFramePr>
          <p:cNvPr id="169" name="Gráfica de columnas 3D"/>
          <p:cNvGraphicFramePr/>
          <p:nvPr/>
        </p:nvGraphicFramePr>
        <p:xfrm>
          <a:off x="352047" y="-240186"/>
          <a:ext cx="10530328" cy="6738422"/>
        </p:xfrm>
        <a:graphic xmlns:a="http://schemas.openxmlformats.org/drawingml/2006/main">
          <a:graphicData uri="http://schemas.openxmlformats.org/drawingml/2006/chart">
            <c:chart xmlns:c="http://schemas.openxmlformats.org/drawingml/2006/chart" r:id="rId3"/>
          </a:graphicData>
        </a:graphic>
      </p:graphicFrame>
      <p:graphicFrame>
        <p:nvGraphicFramePr>
          <p:cNvPr id="170" name="Gráfica de líneas 3D"/>
          <p:cNvGraphicFramePr/>
          <p:nvPr/>
        </p:nvGraphicFramePr>
        <p:xfrm>
          <a:off x="14618659" y="1586021"/>
          <a:ext cx="7729577" cy="7562851"/>
        </p:xfrm>
        <a:graphic xmlns:a="http://schemas.openxmlformats.org/drawingml/2006/main">
          <a:graphicData uri="http://schemas.openxmlformats.org/drawingml/2006/chart">
            <c:chart xmlns:c="http://schemas.openxmlformats.org/drawingml/2006/chart" r:id="rId4"/>
          </a:graphicData>
        </a:graphic>
      </p:graphicFrame>
      <p:graphicFrame>
        <p:nvGraphicFramePr>
          <p:cNvPr id="171" name="Gráfica de áreas en capas 3D"/>
          <p:cNvGraphicFramePr/>
          <p:nvPr/>
        </p:nvGraphicFramePr>
        <p:xfrm>
          <a:off x="2778661" y="6349529"/>
          <a:ext cx="13287961" cy="8705485"/>
        </p:xfrm>
        <a:graphic xmlns:a="http://schemas.openxmlformats.org/drawingml/2006/main">
          <a:graphicData uri="http://schemas.openxmlformats.org/drawingml/2006/chart">
            <c:chart xmlns:c="http://schemas.openxmlformats.org/drawingml/2006/chart" r:id="rId5"/>
          </a:graphicData>
        </a:graphic>
      </p:graphicFrame>
      <p:sp>
        <p:nvSpPr>
          <p:cNvPr id="172" name="OVER…"/>
          <p:cNvSpPr/>
          <p:nvPr/>
        </p:nvSpPr>
        <p:spPr>
          <a:xfrm>
            <a:off x="13410859" y="8086196"/>
            <a:ext cx="5232992" cy="5232151"/>
          </a:xfrm>
          <a:custGeom>
            <a:avLst/>
            <a:gdLst/>
            <a:ahLst/>
            <a:cxnLst>
              <a:cxn ang="0">
                <a:pos x="wd2" y="hd2"/>
              </a:cxn>
              <a:cxn ang="5400000">
                <a:pos x="wd2" y="hd2"/>
              </a:cxn>
              <a:cxn ang="10800000">
                <a:pos x="wd2" y="hd2"/>
              </a:cxn>
              <a:cxn ang="16200000">
                <a:pos x="wd2" y="hd2"/>
              </a:cxn>
            </a:cxnLst>
            <a:rect l="0" t="0" r="r" b="b"/>
            <a:pathLst>
              <a:path w="21370" h="21600" fill="norm" stroke="1" extrusionOk="0">
                <a:moveTo>
                  <a:pt x="10685" y="0"/>
                </a:moveTo>
                <a:cubicBezTo>
                  <a:pt x="9798" y="0"/>
                  <a:pt x="9001" y="498"/>
                  <a:pt x="8605" y="1300"/>
                </a:cubicBezTo>
                <a:lnTo>
                  <a:pt x="248" y="18197"/>
                </a:lnTo>
                <a:cubicBezTo>
                  <a:pt x="-115" y="18931"/>
                  <a:pt x="-79" y="19786"/>
                  <a:pt x="348" y="20484"/>
                </a:cubicBezTo>
                <a:cubicBezTo>
                  <a:pt x="775" y="21183"/>
                  <a:pt x="1515" y="21600"/>
                  <a:pt x="2327" y="21600"/>
                </a:cubicBezTo>
                <a:lnTo>
                  <a:pt x="19042" y="21600"/>
                </a:lnTo>
                <a:cubicBezTo>
                  <a:pt x="19853" y="21600"/>
                  <a:pt x="20593" y="21183"/>
                  <a:pt x="21020" y="20484"/>
                </a:cubicBezTo>
                <a:cubicBezTo>
                  <a:pt x="21447" y="19786"/>
                  <a:pt x="21485" y="18931"/>
                  <a:pt x="21122" y="18197"/>
                </a:cubicBezTo>
                <a:lnTo>
                  <a:pt x="12765" y="1300"/>
                </a:lnTo>
                <a:cubicBezTo>
                  <a:pt x="12369" y="498"/>
                  <a:pt x="11572" y="0"/>
                  <a:pt x="10685" y="0"/>
                </a:cubicBezTo>
                <a:close/>
                <a:moveTo>
                  <a:pt x="10685" y="744"/>
                </a:moveTo>
                <a:cubicBezTo>
                  <a:pt x="11291" y="744"/>
                  <a:pt x="11836" y="1084"/>
                  <a:pt x="12108" y="1632"/>
                </a:cubicBezTo>
                <a:lnTo>
                  <a:pt x="20464" y="18530"/>
                </a:lnTo>
                <a:cubicBezTo>
                  <a:pt x="20712" y="19032"/>
                  <a:pt x="20686" y="19615"/>
                  <a:pt x="20394" y="20093"/>
                </a:cubicBezTo>
                <a:cubicBezTo>
                  <a:pt x="20102" y="20570"/>
                  <a:pt x="19597" y="20856"/>
                  <a:pt x="19042" y="20856"/>
                </a:cubicBezTo>
                <a:lnTo>
                  <a:pt x="2327" y="20856"/>
                </a:lnTo>
                <a:cubicBezTo>
                  <a:pt x="1772" y="20856"/>
                  <a:pt x="1266" y="20570"/>
                  <a:pt x="974" y="20093"/>
                </a:cubicBezTo>
                <a:cubicBezTo>
                  <a:pt x="683" y="19615"/>
                  <a:pt x="658" y="19032"/>
                  <a:pt x="906" y="18530"/>
                </a:cubicBezTo>
                <a:lnTo>
                  <a:pt x="9262" y="1632"/>
                </a:lnTo>
                <a:cubicBezTo>
                  <a:pt x="9534" y="1084"/>
                  <a:pt x="10079" y="744"/>
                  <a:pt x="10685" y="744"/>
                </a:cubicBezTo>
                <a:close/>
                <a:moveTo>
                  <a:pt x="10685" y="1384"/>
                </a:moveTo>
                <a:cubicBezTo>
                  <a:pt x="10315" y="1384"/>
                  <a:pt x="9996" y="1585"/>
                  <a:pt x="9830" y="1919"/>
                </a:cubicBezTo>
                <a:lnTo>
                  <a:pt x="1472" y="18817"/>
                </a:lnTo>
                <a:cubicBezTo>
                  <a:pt x="1323" y="19118"/>
                  <a:pt x="1338" y="19470"/>
                  <a:pt x="1514" y="19757"/>
                </a:cubicBezTo>
                <a:cubicBezTo>
                  <a:pt x="1689" y="20044"/>
                  <a:pt x="1993" y="20214"/>
                  <a:pt x="2327" y="20214"/>
                </a:cubicBezTo>
                <a:lnTo>
                  <a:pt x="19042" y="20214"/>
                </a:lnTo>
                <a:cubicBezTo>
                  <a:pt x="19375" y="20214"/>
                  <a:pt x="19679" y="20044"/>
                  <a:pt x="19855" y="19757"/>
                </a:cubicBezTo>
                <a:cubicBezTo>
                  <a:pt x="20030" y="19470"/>
                  <a:pt x="20046" y="19118"/>
                  <a:pt x="19896" y="18817"/>
                </a:cubicBezTo>
                <a:lnTo>
                  <a:pt x="11540" y="1919"/>
                </a:lnTo>
                <a:cubicBezTo>
                  <a:pt x="11374" y="1585"/>
                  <a:pt x="11055" y="1384"/>
                  <a:pt x="10685" y="1384"/>
                </a:cubicBezTo>
                <a:close/>
              </a:path>
            </a:pathLst>
          </a:cu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nSpc>
                <a:spcPct val="120000"/>
              </a:lnSpc>
              <a:defRPr cap="all" sz="3000">
                <a:latin typeface="Proxima Nova Extrabold"/>
                <a:ea typeface="Proxima Nova Extrabold"/>
                <a:cs typeface="Proxima Nova Extrabold"/>
                <a:sym typeface="Proxima Nova Extrabold"/>
              </a:defRPr>
            </a:pPr>
            <a:r>
              <a:t>OVER</a:t>
            </a:r>
          </a:p>
          <a:p>
            <a:pPr>
              <a:lnSpc>
                <a:spcPct val="120000"/>
              </a:lnSpc>
              <a:defRPr cap="all" sz="3000">
                <a:latin typeface="Proxima Nova Extrabold"/>
                <a:ea typeface="Proxima Nova Extrabold"/>
                <a:cs typeface="Proxima Nova Extrabold"/>
                <a:sym typeface="Proxima Nova Extrabold"/>
              </a:defRPr>
            </a:pPr>
            <a:r>
              <a:t>SAMPLING</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 name="images.jpeg" descr="images.jpeg"/>
          <p:cNvPicPr>
            <a:picLocks noChangeAspect="1"/>
          </p:cNvPicPr>
          <p:nvPr/>
        </p:nvPicPr>
        <p:blipFill>
          <a:blip r:embed="rId2">
            <a:extLst/>
          </a:blip>
          <a:stretch>
            <a:fillRect/>
          </a:stretch>
        </p:blipFill>
        <p:spPr>
          <a:xfrm>
            <a:off x="-1068234" y="-340692"/>
            <a:ext cx="28000592" cy="14222523"/>
          </a:xfrm>
          <a:prstGeom prst="rect">
            <a:avLst/>
          </a:prstGeom>
          <a:ln w="12700">
            <a:miter lim="400000"/>
          </a:ln>
        </p:spPr>
      </p:pic>
      <p:sp>
        <p:nvSpPr>
          <p:cNvPr id="175" name="1.¿Que países son los que han evolucionado más en el campo de Derechos de Mujeres?"/>
          <p:cNvSpPr txBox="1"/>
          <p:nvPr/>
        </p:nvSpPr>
        <p:spPr>
          <a:xfrm>
            <a:off x="2705074" y="3001847"/>
            <a:ext cx="18265141" cy="110744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20000"/>
              </a:lnSpc>
              <a:defRPr cap="all" sz="3000">
                <a:solidFill>
                  <a:srgbClr val="FFFFFF"/>
                </a:solidFill>
                <a:latin typeface="Proxima Nova Extrabold"/>
                <a:ea typeface="Proxima Nova Extrabold"/>
                <a:cs typeface="Proxima Nova Extrabold"/>
                <a:sym typeface="Proxima Nova Extrabold"/>
              </a:defRPr>
            </a:lvl1pPr>
          </a:lstStyle>
          <a:p>
            <a:pPr/>
            <a:r>
              <a:t>1.¿Que países son los que han evolucionado más en el campo de Derechos de Mujeres?</a:t>
            </a:r>
          </a:p>
        </p:txBody>
      </p:sp>
      <p:pic>
        <p:nvPicPr>
          <p:cNvPr id="176" name="Captura de pantalla 2023-08-27 a la(s) 18.20.29.png" descr="Captura de pantalla 2023-08-27 a la(s) 18.20.29.png"/>
          <p:cNvPicPr>
            <a:picLocks noChangeAspect="1"/>
          </p:cNvPicPr>
          <p:nvPr/>
        </p:nvPicPr>
        <p:blipFill>
          <a:blip r:embed="rId3">
            <a:extLst/>
          </a:blip>
          <a:srcRect l="0" t="1181" r="0" b="0"/>
          <a:stretch>
            <a:fillRect/>
          </a:stretch>
        </p:blipFill>
        <p:spPr>
          <a:xfrm>
            <a:off x="706263" y="4500803"/>
            <a:ext cx="13597157" cy="7070310"/>
          </a:xfrm>
          <a:prstGeom prst="rect">
            <a:avLst/>
          </a:prstGeom>
          <a:ln w="12700">
            <a:miter lim="400000"/>
          </a:ln>
        </p:spPr>
      </p:pic>
      <p:sp>
        <p:nvSpPr>
          <p:cNvPr id="177" name="En esta gráfica se denota la diferencia entre regiones mas desarrolladas en el campo de los derechos de mujeres.…"/>
          <p:cNvSpPr txBox="1"/>
          <p:nvPr/>
        </p:nvSpPr>
        <p:spPr>
          <a:xfrm>
            <a:off x="14453584" y="9562792"/>
            <a:ext cx="7469739" cy="29464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2300">
                <a:solidFill>
                  <a:srgbClr val="FFFFFF"/>
                </a:solidFill>
                <a:latin typeface="Courier"/>
                <a:ea typeface="Courier"/>
                <a:cs typeface="Courier"/>
                <a:sym typeface="Courier"/>
              </a:defRPr>
            </a:pPr>
            <a:r>
              <a:t>En esta gráfica se denota la diferencia entre regiones mas desarrolladas en el campo de los derechos de mujeres.</a:t>
            </a:r>
          </a:p>
          <a:p>
            <a:pPr algn="l" defTabSz="457200">
              <a:defRPr sz="2300">
                <a:solidFill>
                  <a:srgbClr val="FFFFFF"/>
                </a:solidFill>
                <a:latin typeface="Courier"/>
                <a:ea typeface="Courier"/>
                <a:cs typeface="Courier"/>
                <a:sym typeface="Courier"/>
              </a:defRPr>
            </a:pPr>
            <a:r>
              <a:t>Podemos ver que Europa y Asia central, además de los países integrantes de grandes ingresos OECD cuentan con mayor desarrollo que los demás países.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9" name="images.jpeg" descr="images.jpeg"/>
          <p:cNvPicPr>
            <a:picLocks noChangeAspect="1"/>
          </p:cNvPicPr>
          <p:nvPr/>
        </p:nvPicPr>
        <p:blipFill>
          <a:blip r:embed="rId2">
            <a:extLst/>
          </a:blip>
          <a:stretch>
            <a:fillRect/>
          </a:stretch>
        </p:blipFill>
        <p:spPr>
          <a:xfrm>
            <a:off x="-1068235" y="-340692"/>
            <a:ext cx="28000593" cy="14222523"/>
          </a:xfrm>
          <a:prstGeom prst="rect">
            <a:avLst/>
          </a:prstGeom>
          <a:ln w="12700">
            <a:miter lim="400000"/>
          </a:ln>
        </p:spPr>
      </p:pic>
      <p:sp>
        <p:nvSpPr>
          <p:cNvPr id="180" name="2.¿Tiene relación la clase social con el Desarrollo de Derechos?"/>
          <p:cNvSpPr txBox="1"/>
          <p:nvPr/>
        </p:nvSpPr>
        <p:spPr>
          <a:xfrm>
            <a:off x="3603011" y="1258533"/>
            <a:ext cx="18161398" cy="6604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700">
                <a:solidFill>
                  <a:srgbClr val="FFFFFF"/>
                </a:solidFill>
                <a:latin typeface="Courier"/>
                <a:ea typeface="Courier"/>
                <a:cs typeface="Courier"/>
                <a:sym typeface="Courier"/>
              </a:defRPr>
            </a:lvl1pPr>
          </a:lstStyle>
          <a:p>
            <a:pPr/>
            <a:r>
              <a:t>2.¿Tiene relación la clase social con el Desarrollo de Derechos?</a:t>
            </a:r>
          </a:p>
        </p:txBody>
      </p:sp>
      <p:pic>
        <p:nvPicPr>
          <p:cNvPr id="181" name="Imagen" descr="Imagen"/>
          <p:cNvPicPr>
            <a:picLocks noChangeAspect="1"/>
          </p:cNvPicPr>
          <p:nvPr/>
        </p:nvPicPr>
        <p:blipFill>
          <a:blip r:embed="rId3">
            <a:extLst/>
          </a:blip>
          <a:stretch>
            <a:fillRect/>
          </a:stretch>
        </p:blipFill>
        <p:spPr>
          <a:xfrm>
            <a:off x="729149" y="2155496"/>
            <a:ext cx="8596888" cy="5206844"/>
          </a:xfrm>
          <a:prstGeom prst="rect">
            <a:avLst/>
          </a:prstGeom>
          <a:ln w="12700">
            <a:miter lim="400000"/>
          </a:ln>
        </p:spPr>
      </p:pic>
      <p:pic>
        <p:nvPicPr>
          <p:cNvPr id="182" name="Captura de pantalla 2023-08-27 a la(s) 18.28.08.png" descr="Captura de pantalla 2023-08-27 a la(s) 18.28.08.png"/>
          <p:cNvPicPr>
            <a:picLocks noChangeAspect="1"/>
          </p:cNvPicPr>
          <p:nvPr/>
        </p:nvPicPr>
        <p:blipFill>
          <a:blip r:embed="rId4">
            <a:extLst/>
          </a:blip>
          <a:stretch>
            <a:fillRect/>
          </a:stretch>
        </p:blipFill>
        <p:spPr>
          <a:xfrm>
            <a:off x="1743119" y="7430080"/>
            <a:ext cx="9004301" cy="6248401"/>
          </a:xfrm>
          <a:prstGeom prst="rect">
            <a:avLst/>
          </a:prstGeom>
          <a:ln w="12700">
            <a:miter lim="400000"/>
          </a:ln>
        </p:spPr>
      </p:pic>
      <p:pic>
        <p:nvPicPr>
          <p:cNvPr id="183" name="Imagen" descr="Imagen"/>
          <p:cNvPicPr>
            <a:picLocks noChangeAspect="1"/>
          </p:cNvPicPr>
          <p:nvPr/>
        </p:nvPicPr>
        <p:blipFill>
          <a:blip r:embed="rId5">
            <a:extLst/>
          </a:blip>
          <a:stretch>
            <a:fillRect/>
          </a:stretch>
        </p:blipFill>
        <p:spPr>
          <a:xfrm>
            <a:off x="10129518" y="2390958"/>
            <a:ext cx="8366754" cy="5535366"/>
          </a:xfrm>
          <a:prstGeom prst="rect">
            <a:avLst/>
          </a:prstGeom>
          <a:ln w="12700">
            <a:miter lim="400000"/>
          </a:ln>
        </p:spPr>
      </p:pic>
      <p:sp>
        <p:nvSpPr>
          <p:cNvPr id="184" name="Si bien en la primera grafica podemos notar que no existe una manera de afirmar si hay una verdadera relación entre clase social y desarrollo, sin cierto error, ya que Latinoamérica y el caribe no estan clasificados.…"/>
          <p:cNvSpPr txBox="1"/>
          <p:nvPr/>
        </p:nvSpPr>
        <p:spPr>
          <a:xfrm>
            <a:off x="12284694" y="7423656"/>
            <a:ext cx="11483153" cy="659384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20000"/>
              </a:lnSpc>
              <a:defRPr cap="all" sz="3000">
                <a:solidFill>
                  <a:srgbClr val="FFFFFF"/>
                </a:solidFill>
                <a:latin typeface="Proxima Nova Extrabold"/>
                <a:ea typeface="Proxima Nova Extrabold"/>
                <a:cs typeface="Proxima Nova Extrabold"/>
                <a:sym typeface="Proxima Nova Extrabold"/>
              </a:defRPr>
            </a:pPr>
            <a:r>
              <a:t>Si bien en la primera grafica podemos notar que no existe una manera de afirmar si hay una verdadera relación entre clase social y desarrollo, sin cierto error, ya que Latinoamérica y el caribe no estan clasificados.</a:t>
            </a:r>
          </a:p>
          <a:p>
            <a:pPr>
              <a:lnSpc>
                <a:spcPct val="120000"/>
              </a:lnSpc>
              <a:defRPr cap="all" sz="3000">
                <a:solidFill>
                  <a:srgbClr val="FFFFFF"/>
                </a:solidFill>
                <a:latin typeface="Proxima Nova Extrabold"/>
                <a:ea typeface="Proxima Nova Extrabold"/>
                <a:cs typeface="Proxima Nova Extrabold"/>
                <a:sym typeface="Proxima Nova Extrabold"/>
              </a:defRPr>
            </a:pPr>
            <a:r>
              <a:t>Por medio de una segunda y tercera lectura notamos que si hay relación directa con el nivel de ingresos y el desarrollo de Derechos femeninos, así los grupos que más desarrollados se encuentran son grupos de clases de  ingresos altos y medios inclinados a altos.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 name="images.jpeg" descr="images.jpeg"/>
          <p:cNvPicPr>
            <a:picLocks noChangeAspect="1"/>
          </p:cNvPicPr>
          <p:nvPr/>
        </p:nvPicPr>
        <p:blipFill>
          <a:blip r:embed="rId2">
            <a:extLst/>
          </a:blip>
          <a:stretch>
            <a:fillRect/>
          </a:stretch>
        </p:blipFill>
        <p:spPr>
          <a:xfrm>
            <a:off x="-997144" y="-253262"/>
            <a:ext cx="28000593" cy="14222524"/>
          </a:xfrm>
          <a:prstGeom prst="rect">
            <a:avLst/>
          </a:prstGeom>
          <a:ln w="12700">
            <a:miter lim="400000"/>
          </a:ln>
        </p:spPr>
      </p:pic>
      <p:sp>
        <p:nvSpPr>
          <p:cNvPr id="187" name="3. Análisis Univariados de Desarrollo de Derechos, relacion con la PAGA, MATRIMONIO Y BIENES"/>
          <p:cNvSpPr txBox="1"/>
          <p:nvPr/>
        </p:nvSpPr>
        <p:spPr>
          <a:xfrm>
            <a:off x="1617538" y="1554669"/>
            <a:ext cx="21148924" cy="10160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000">
                <a:solidFill>
                  <a:srgbClr val="FFFFFF"/>
                </a:solidFill>
                <a:latin typeface="Courier"/>
                <a:ea typeface="Courier"/>
                <a:cs typeface="Courier"/>
                <a:sym typeface="Courier"/>
              </a:defRPr>
            </a:lvl1pPr>
          </a:lstStyle>
          <a:p>
            <a:pPr/>
            <a:r>
              <a:t>3. Análisis Univariados de Desarrollo de Derechos, relacion con la PAGA, MATRIMONIO Y BIENES</a:t>
            </a:r>
            <a:endParaRPr>
              <a:solidFill>
                <a:srgbClr val="000000"/>
              </a:solidFill>
            </a:endParaRPr>
          </a:p>
        </p:txBody>
      </p:sp>
      <p:sp>
        <p:nvSpPr>
          <p:cNvPr id="188" name="Podemos notar que no hay una relación directa entre paga y la evolución de Derechos, pero si en lo relativo al matrimonio y bienes."/>
          <p:cNvSpPr txBox="1"/>
          <p:nvPr/>
        </p:nvSpPr>
        <p:spPr>
          <a:xfrm>
            <a:off x="1668531" y="8829316"/>
            <a:ext cx="11483153" cy="13970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2800">
                <a:solidFill>
                  <a:srgbClr val="FFFFFF"/>
                </a:solidFill>
                <a:latin typeface="Courier"/>
                <a:ea typeface="Courier"/>
                <a:cs typeface="Courier"/>
                <a:sym typeface="Courier"/>
              </a:defRPr>
            </a:lvl1pPr>
          </a:lstStyle>
          <a:p>
            <a:pPr/>
            <a:r>
              <a:t>Podemos notar que no hay una relación directa entre paga y la evolución de Derechos, pero si en lo relativo al matrimonio y bienes.</a:t>
            </a:r>
          </a:p>
        </p:txBody>
      </p:sp>
      <p:pic>
        <p:nvPicPr>
          <p:cNvPr id="189" name="Imagen" descr="Imagen"/>
          <p:cNvPicPr>
            <a:picLocks noChangeAspect="1"/>
          </p:cNvPicPr>
          <p:nvPr/>
        </p:nvPicPr>
        <p:blipFill>
          <a:blip r:embed="rId3">
            <a:extLst/>
          </a:blip>
          <a:stretch>
            <a:fillRect/>
          </a:stretch>
        </p:blipFill>
        <p:spPr>
          <a:xfrm>
            <a:off x="1344354" y="3073456"/>
            <a:ext cx="10572171" cy="5253074"/>
          </a:xfrm>
          <a:prstGeom prst="rect">
            <a:avLst/>
          </a:prstGeom>
          <a:ln w="12700">
            <a:miter lim="400000"/>
          </a:ln>
        </p:spPr>
      </p:pic>
      <p:pic>
        <p:nvPicPr>
          <p:cNvPr id="190" name="Imagen" descr="Imagen"/>
          <p:cNvPicPr>
            <a:picLocks noChangeAspect="1"/>
          </p:cNvPicPr>
          <p:nvPr/>
        </p:nvPicPr>
        <p:blipFill>
          <a:blip r:embed="rId4">
            <a:extLst/>
          </a:blip>
          <a:stretch>
            <a:fillRect/>
          </a:stretch>
        </p:blipFill>
        <p:spPr>
          <a:xfrm>
            <a:off x="13199149" y="3044674"/>
            <a:ext cx="10464228" cy="5310638"/>
          </a:xfrm>
          <a:prstGeom prst="rect">
            <a:avLst/>
          </a:prstGeom>
          <a:ln w="12700">
            <a:miter lim="400000"/>
          </a:ln>
        </p:spPr>
      </p:pic>
      <p:pic>
        <p:nvPicPr>
          <p:cNvPr id="191" name="Imagen" descr="Imagen"/>
          <p:cNvPicPr>
            <a:picLocks noChangeAspect="1"/>
          </p:cNvPicPr>
          <p:nvPr/>
        </p:nvPicPr>
        <p:blipFill>
          <a:blip r:embed="rId5">
            <a:extLst/>
          </a:blip>
          <a:stretch>
            <a:fillRect/>
          </a:stretch>
        </p:blipFill>
        <p:spPr>
          <a:xfrm>
            <a:off x="13483925" y="8386373"/>
            <a:ext cx="9563336" cy="4850032"/>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3" name="images.jpeg" descr="images.jpeg"/>
          <p:cNvPicPr>
            <a:picLocks noChangeAspect="1"/>
          </p:cNvPicPr>
          <p:nvPr/>
        </p:nvPicPr>
        <p:blipFill>
          <a:blip r:embed="rId2">
            <a:extLst/>
          </a:blip>
          <a:stretch>
            <a:fillRect/>
          </a:stretch>
        </p:blipFill>
        <p:spPr>
          <a:xfrm>
            <a:off x="-997144" y="-253262"/>
            <a:ext cx="28000592" cy="14222524"/>
          </a:xfrm>
          <a:prstGeom prst="rect">
            <a:avLst/>
          </a:prstGeom>
          <a:ln w="12700">
            <a:miter lim="400000"/>
          </a:ln>
        </p:spPr>
      </p:pic>
      <p:sp>
        <p:nvSpPr>
          <p:cNvPr id="194" name="4.Con respecto a la movilidad ¿Las mujeres han ganado más derechos?"/>
          <p:cNvSpPr txBox="1"/>
          <p:nvPr/>
        </p:nvSpPr>
        <p:spPr>
          <a:xfrm>
            <a:off x="1404267" y="928333"/>
            <a:ext cx="13901125" cy="13208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2700">
                <a:solidFill>
                  <a:srgbClr val="FFFFFF"/>
                </a:solidFill>
                <a:latin typeface="Courier"/>
                <a:ea typeface="Courier"/>
                <a:cs typeface="Courier"/>
                <a:sym typeface="Courier"/>
              </a:defRPr>
            </a:pPr>
            <a:r>
              <a:t>4.Con respecto a la movilidad ¿Las mujeres han ganado más derechos?</a:t>
            </a:r>
            <a:endParaRPr>
              <a:solidFill>
                <a:srgbClr val="000000"/>
              </a:solidFill>
            </a:endParaRPr>
          </a:p>
          <a:p>
            <a:pPr algn="l" defTabSz="457200">
              <a:defRPr sz="2700">
                <a:solidFill>
                  <a:srgbClr val="FFFFFF"/>
                </a:solidFill>
                <a:latin typeface="Courier"/>
                <a:ea typeface="Courier"/>
                <a:cs typeface="Courier"/>
                <a:sym typeface="Courier"/>
              </a:defRPr>
            </a:pPr>
            <a:endParaRPr>
              <a:solidFill>
                <a:srgbClr val="000000"/>
              </a:solidFill>
            </a:endParaRPr>
          </a:p>
        </p:txBody>
      </p:sp>
      <p:sp>
        <p:nvSpPr>
          <p:cNvPr id="195" name="Tal como se puede ver, la respuesta más que con una variable de tiempo tiene que ver con la movilidad con la que cuentan estas mujeres.…"/>
          <p:cNvSpPr txBox="1"/>
          <p:nvPr/>
        </p:nvSpPr>
        <p:spPr>
          <a:xfrm>
            <a:off x="954328" y="9071579"/>
            <a:ext cx="11483153" cy="44196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2800">
                <a:solidFill>
                  <a:srgbClr val="FFFFFF"/>
                </a:solidFill>
                <a:latin typeface="Courier"/>
                <a:ea typeface="Courier"/>
                <a:cs typeface="Courier"/>
                <a:sym typeface="Courier"/>
              </a:defRPr>
            </a:pPr>
            <a:r>
              <a:t>Tal como se puede ver, la respuesta más que con una variable de tiempo tiene que ver con la movilidad con la que cuentan estas mujeres.</a:t>
            </a:r>
          </a:p>
          <a:p>
            <a:pPr algn="l" defTabSz="457200">
              <a:defRPr sz="2800">
                <a:solidFill>
                  <a:srgbClr val="FFFFFF"/>
                </a:solidFill>
                <a:latin typeface="Courier"/>
                <a:ea typeface="Courier"/>
                <a:cs typeface="Courier"/>
                <a:sym typeface="Courier"/>
              </a:defRPr>
            </a:pPr>
            <a:r>
              <a:t>Así en grupos con menor movilidad la respuesta es negativa, inversamente de lo que sucede en grupos de más movilidad.</a:t>
            </a:r>
          </a:p>
          <a:p>
            <a:pPr algn="l" defTabSz="457200">
              <a:defRPr sz="2800">
                <a:solidFill>
                  <a:srgbClr val="FFFFFF"/>
                </a:solidFill>
                <a:latin typeface="Courier"/>
                <a:ea typeface="Courier"/>
                <a:cs typeface="Courier"/>
                <a:sym typeface="Courier"/>
              </a:defRPr>
            </a:pPr>
            <a:r>
              <a:t>Sin embargo se nota que hay aumento de libertad a partir de 1990, por lo que afirmamos que dependiendo la movilidad la respuesta será afirmativa o negativa.</a:t>
            </a:r>
          </a:p>
        </p:txBody>
      </p:sp>
      <p:pic>
        <p:nvPicPr>
          <p:cNvPr id="196" name="Imagen" descr="Imagen"/>
          <p:cNvPicPr>
            <a:picLocks noChangeAspect="1"/>
          </p:cNvPicPr>
          <p:nvPr/>
        </p:nvPicPr>
        <p:blipFill>
          <a:blip r:embed="rId3">
            <a:extLst/>
          </a:blip>
          <a:stretch>
            <a:fillRect/>
          </a:stretch>
        </p:blipFill>
        <p:spPr>
          <a:xfrm>
            <a:off x="10441678" y="2631808"/>
            <a:ext cx="12866247" cy="652879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5_BoldColor_ISO">
  <a:themeElements>
    <a:clrScheme name="25_BoldColor_ISO">
      <a:dk1>
        <a:srgbClr val="000000"/>
      </a:dk1>
      <a:lt1>
        <a:srgbClr val="00BFF3"/>
      </a:lt1>
      <a:dk2>
        <a:srgbClr val="5E5E5E"/>
      </a:dk2>
      <a:lt2>
        <a:srgbClr val="D6D5D5"/>
      </a:lt2>
      <a:accent1>
        <a:srgbClr val="01BFF4"/>
      </a:accent1>
      <a:accent2>
        <a:srgbClr val="43E9CB"/>
      </a:accent2>
      <a:accent3>
        <a:srgbClr val="BC80FF"/>
      </a:accent3>
      <a:accent4>
        <a:srgbClr val="FFC618"/>
      </a:accent4>
      <a:accent5>
        <a:srgbClr val="FF4000"/>
      </a:accent5>
      <a:accent6>
        <a:srgbClr val="FF87BB"/>
      </a:accent6>
      <a:hlink>
        <a:srgbClr val="0000FF"/>
      </a:hlink>
      <a:folHlink>
        <a:srgbClr val="FF00FF"/>
      </a:folHlink>
    </a:clrScheme>
    <a:fontScheme name="25_BoldColor_ISO">
      <a:majorFont>
        <a:latin typeface="Druk Medium"/>
        <a:ea typeface="Druk Medium"/>
        <a:cs typeface="Druk Medium"/>
      </a:majorFont>
      <a:minorFont>
        <a:latin typeface="Druk Medium"/>
        <a:ea typeface="Druk Medium"/>
        <a:cs typeface="Druk Medium"/>
      </a:minorFont>
    </a:fontScheme>
    <a:fmtScheme name="25_BoldColor_IS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20000"/>
          </a:lnSpc>
          <a:spcBef>
            <a:spcPts val="0"/>
          </a:spcBef>
          <a:spcAft>
            <a:spcPts val="0"/>
          </a:spcAft>
          <a:buClrTx/>
          <a:buSzTx/>
          <a:buFontTx/>
          <a:buNone/>
          <a:tabLst/>
          <a:defRPr b="0" baseline="0" cap="all" i="0" spc="0" strike="noStrike" sz="3000" u="none" kumimoji="0" normalizeH="0">
            <a:ln>
              <a:noFill/>
            </a:ln>
            <a:solidFill>
              <a:srgbClr val="FFFFFF"/>
            </a:solidFill>
            <a:effectLst/>
            <a:uFillTx/>
            <a:latin typeface="Proxima Nova Extrabold"/>
            <a:ea typeface="Proxima Nova Extrabold"/>
            <a:cs typeface="Proxima Nova Extrabold"/>
            <a:sym typeface="Proxima Nova Extra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5_BoldColor_ISO">
  <a:themeElements>
    <a:clrScheme name="25_BoldColor_ISO">
      <a:dk1>
        <a:srgbClr val="000000"/>
      </a:dk1>
      <a:lt1>
        <a:srgbClr val="FFFFFF"/>
      </a:lt1>
      <a:dk2>
        <a:srgbClr val="5E5E5E"/>
      </a:dk2>
      <a:lt2>
        <a:srgbClr val="D6D5D5"/>
      </a:lt2>
      <a:accent1>
        <a:srgbClr val="01BFF4"/>
      </a:accent1>
      <a:accent2>
        <a:srgbClr val="43E9CB"/>
      </a:accent2>
      <a:accent3>
        <a:srgbClr val="BC80FF"/>
      </a:accent3>
      <a:accent4>
        <a:srgbClr val="FFC618"/>
      </a:accent4>
      <a:accent5>
        <a:srgbClr val="FF4000"/>
      </a:accent5>
      <a:accent6>
        <a:srgbClr val="FF87BB"/>
      </a:accent6>
      <a:hlink>
        <a:srgbClr val="0000FF"/>
      </a:hlink>
      <a:folHlink>
        <a:srgbClr val="FF00FF"/>
      </a:folHlink>
    </a:clrScheme>
    <a:fontScheme name="25_BoldColor_ISO">
      <a:majorFont>
        <a:latin typeface="Druk Medium"/>
        <a:ea typeface="Druk Medium"/>
        <a:cs typeface="Druk Medium"/>
      </a:majorFont>
      <a:minorFont>
        <a:latin typeface="Druk Medium"/>
        <a:ea typeface="Druk Medium"/>
        <a:cs typeface="Druk Medium"/>
      </a:minorFont>
    </a:fontScheme>
    <a:fmtScheme name="25_BoldColor_IS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20000"/>
          </a:lnSpc>
          <a:spcBef>
            <a:spcPts val="0"/>
          </a:spcBef>
          <a:spcAft>
            <a:spcPts val="0"/>
          </a:spcAft>
          <a:buClrTx/>
          <a:buSzTx/>
          <a:buFontTx/>
          <a:buNone/>
          <a:tabLst/>
          <a:defRPr b="0" baseline="0" cap="all" i="0" spc="0" strike="noStrike" sz="3000" u="none" kumimoji="0" normalizeH="0">
            <a:ln>
              <a:noFill/>
            </a:ln>
            <a:solidFill>
              <a:srgbClr val="FFFFFF"/>
            </a:solidFill>
            <a:effectLst/>
            <a:uFillTx/>
            <a:latin typeface="Proxima Nova Extrabold"/>
            <a:ea typeface="Proxima Nova Extrabold"/>
            <a:cs typeface="Proxima Nova Extrabold"/>
            <a:sym typeface="Proxima Nova Extra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